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1" r:id="rId2"/>
    <p:sldId id="272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CFD5EA"/>
    <a:srgbClr val="E9EBF5"/>
    <a:srgbClr val="A1A4AE"/>
    <a:srgbClr val="FF5050"/>
    <a:srgbClr val="00CC00"/>
    <a:srgbClr val="CC66FF"/>
    <a:srgbClr val="CCFF33"/>
    <a:srgbClr val="FF800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 autoAdjust="0"/>
    <p:restoredTop sz="94660"/>
  </p:normalViewPr>
  <p:slideViewPr>
    <p:cSldViewPr snapToGrid="0">
      <p:cViewPr>
        <p:scale>
          <a:sx n="100" d="100"/>
          <a:sy n="100" d="100"/>
        </p:scale>
        <p:origin x="2962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3C055-7C0A-4AB7-889E-45B41545B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63C882-3B82-4E50-889A-4550DD798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9A093-53D0-4E5F-919A-3EE6DAE2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00C034-2695-4FA2-BB7A-46591469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833011-57F1-4354-A120-F53EB15C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2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5C6C1-A6CF-4B52-974C-408C20872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87E20B-768E-44A5-B7BC-B2647E65A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E2B8CB-1045-4C9E-95A8-29A5401E5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227D12-BDC7-4F40-AFC3-6865EC8B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57CC6C-7D31-4D60-9324-9B133B67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1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D62A515-2F67-4B72-8062-181DDD049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E2EDC1-0B78-40A5-A5A5-96D6C0DF6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043CF9-BCE6-4549-BAD6-2C347504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42F30E-89C4-4788-836F-44CA0D42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525140-758B-4171-9E62-B3207C8F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74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B4731-F4C8-44A1-B378-981162B3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B26F4F-AA77-4FED-A40A-1780CDBCC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42DE6-EFF9-45D8-A6DB-7FF5135F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7C596-60F0-40A8-A893-9F57A169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58EC5F-6598-43ED-B535-4971E6E7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73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227CCF-BC8D-420A-AB35-B8FEED38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CB6A31-338F-490C-9C33-332575C7E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0DE24C-BCC2-4FBD-B1C5-B54891A8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B91554-D6C2-47F0-8655-A59CAF5A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B6B3DB-9445-42C8-8874-D7C04BDC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25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EEA34-D768-41A1-90DB-0894DEC1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23862C-D032-4B45-A245-51B06EF9F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4E0C9F-8FEE-44ED-AE72-F743C748B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B31451-F9FA-41C1-993A-0768A40C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EDBEE-F88D-4834-BD2A-81F185B9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AECBA4-CAA3-4033-9004-D8CCC94E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9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5C7F8F-25DB-4334-A597-05418F2F9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68318C-8181-4D39-95E4-4E83AD26C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3DABFE-C2A1-4047-A132-902DDAEE2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373CB4C-554E-4E24-AD0E-F744E7A2B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EB9651-42B2-48F7-AD6C-30DD77AEF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B043468-294B-47E0-BB59-3273DF25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CD0A0E-8D5F-4B56-B750-8033DC58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7CE90A-60D4-4166-8A8B-E73045BB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0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C41CE0-0AD5-45A0-AEAD-BAF244F0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A53741-54B4-4F83-AEC2-2AD6A4C7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BC515-850B-4553-B13D-55F1D7625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A1BC27-0B8A-48DE-9CD6-6C81ECE1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65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3AE367-E2AC-4B25-8B39-DD204B0C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340AA2-49F7-4CCF-B06B-E414399E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B15801-8148-4CAA-B4B3-8BD62026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F18A7-6FBD-442F-A849-BD5CE8B83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201B50-716F-4616-9F1D-17751DED2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6474BD-3184-4237-9513-6C9F561A7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979E08-2564-4424-AF67-44DACB37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93CE40-0465-45F7-AF64-C6CD19F5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F40E34-F319-4670-B6B7-47EE0F11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07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DF833-65F5-4A3E-9DB6-35F931DC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825046-762B-4E5E-A978-876AD92F4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7178B9C-A6B2-4EBB-8B0D-4B9B50A8B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C3290A-FE2D-4A0D-A1D8-D1DFC4B81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E8CF14-F578-4109-AC4E-894F63B8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5625B3-BEBB-45C2-9A40-FB0F4CD2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1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B7CBC4-4B30-4B0B-9C00-24517B459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F2368B-029A-4EFD-8BC7-3EEC01571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9E2491-3960-419B-9E96-553C73F83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8E6B1-8688-4E7A-A9E2-DFB8EA17D940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30D52D-086A-4E3B-AA1C-28509383D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3672F3-C8BC-43E4-AFD8-334F67A16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3BC3-82C0-42FD-AFAC-F91C95979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93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D09522-FDD3-4462-B7C2-D8458B090D17}"/>
              </a:ext>
            </a:extLst>
          </p:cNvPr>
          <p:cNvSpPr txBox="1"/>
          <p:nvPr/>
        </p:nvSpPr>
        <p:spPr>
          <a:xfrm>
            <a:off x="1385433" y="3216485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2ED74-E133-42B0-8322-3A4136B402C3}"/>
              </a:ext>
            </a:extLst>
          </p:cNvPr>
          <p:cNvSpPr txBox="1"/>
          <p:nvPr/>
        </p:nvSpPr>
        <p:spPr>
          <a:xfrm>
            <a:off x="0" y="9468199"/>
            <a:ext cx="6858000" cy="461665"/>
          </a:xfrm>
          <a:prstGeom prst="rect">
            <a:avLst/>
          </a:prstGeom>
          <a:solidFill>
            <a:srgbClr val="804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■代表及び事務局</a:t>
            </a:r>
            <a:r>
              <a:rPr lang="en-US" altLang="ja-JP" sz="1200" dirty="0">
                <a:solidFill>
                  <a:schemeClr val="bg1"/>
                </a:solidFill>
              </a:rPr>
              <a:t>/</a:t>
            </a:r>
            <a:r>
              <a:rPr kumimoji="1" lang="ja-JP" altLang="en-US" sz="1200" dirty="0">
                <a:solidFill>
                  <a:schemeClr val="bg1"/>
                </a:solidFill>
              </a:rPr>
              <a:t>株式会社○○（</a:t>
            </a:r>
            <a:r>
              <a:rPr lang="ja-JP" altLang="en-US" sz="1200" dirty="0">
                <a:solidFill>
                  <a:schemeClr val="bg1"/>
                </a:solidFill>
              </a:rPr>
              <a:t>○○市○○一丁目○番○号）</a:t>
            </a:r>
            <a:r>
              <a:rPr kumimoji="1" lang="ja-JP" altLang="en-US" sz="1200" dirty="0">
                <a:solidFill>
                  <a:schemeClr val="bg1"/>
                </a:solidFill>
              </a:rPr>
              <a:t>　　</a:t>
            </a:r>
            <a:endParaRPr kumimoji="1" lang="en-US" altLang="ja-JP" sz="1200" dirty="0">
              <a:solidFill>
                <a:schemeClr val="bg1"/>
              </a:solidFill>
            </a:endParaRPr>
          </a:p>
          <a:p>
            <a:r>
              <a:rPr lang="ja-JP" altLang="en-US" sz="1200" dirty="0">
                <a:solidFill>
                  <a:schemeClr val="bg1"/>
                </a:solidFill>
              </a:rPr>
              <a:t>　お問合せ先　メール</a:t>
            </a:r>
            <a:r>
              <a:rPr lang="en-US" altLang="ja-JP" sz="1200" dirty="0">
                <a:solidFill>
                  <a:schemeClr val="bg1"/>
                </a:solidFill>
              </a:rPr>
              <a:t>/abcdefghijklmn@aaaa.co.jp</a:t>
            </a:r>
            <a:r>
              <a:rPr lang="ja-JP" altLang="ja-JP" sz="1200" dirty="0">
                <a:solidFill>
                  <a:schemeClr val="bg1"/>
                </a:solidFill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</a:rPr>
              <a:t>TEL/000-000-0000</a:t>
            </a:r>
            <a:r>
              <a:rPr lang="ja-JP" altLang="ja-JP" sz="1200" dirty="0">
                <a:solidFill>
                  <a:schemeClr val="bg1"/>
                </a:solidFill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</a:rPr>
              <a:t>FAX/000-000-0000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pic>
        <p:nvPicPr>
          <p:cNvPr id="17" name="図 16" descr="japanese-paper_00096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032" y="-2"/>
            <a:ext cx="2520000" cy="288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40E27D0-F0CB-40AF-921C-55FC0EFBA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688" y="727273"/>
            <a:ext cx="2540100" cy="701147"/>
          </a:xfrm>
          <a:ln w="28575">
            <a:noFill/>
            <a:prstDash val="sysDash"/>
          </a:ln>
        </p:spPr>
        <p:txBody>
          <a:bodyPr>
            <a:noAutofit/>
          </a:bodyPr>
          <a:lstStyle/>
          <a:p>
            <a:pPr algn="ctr"/>
            <a:r>
              <a:rPr kumimoji="1" lang="ja-JP" altLang="en-US" sz="3200" b="1" dirty="0">
                <a:latin typeface="HG行書体" panose="03000609000000000000" pitchFamily="65" charset="-128"/>
                <a:ea typeface="HG行書体" panose="03000609000000000000" pitchFamily="65" charset="-128"/>
                <a:cs typeface="ＤＦＰ中楷書体"/>
              </a:rPr>
              <a:t>地域型住宅の名称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17900" y="1887251"/>
            <a:ext cx="254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グループ名称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53992" y="2489357"/>
            <a:ext cx="1828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建築対応地域：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全域</a:t>
            </a:r>
            <a:endParaRPr kumimoji="1"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21" name="図形グループ 20"/>
          <p:cNvGrpSpPr/>
          <p:nvPr/>
        </p:nvGrpSpPr>
        <p:grpSpPr>
          <a:xfrm>
            <a:off x="523291" y="2990170"/>
            <a:ext cx="862739" cy="613138"/>
            <a:chOff x="1970769" y="3054738"/>
            <a:chExt cx="862739" cy="613138"/>
          </a:xfrm>
        </p:grpSpPr>
        <p:sp>
          <p:nvSpPr>
            <p:cNvPr id="20" name="円/楕円 19"/>
            <p:cNvSpPr/>
            <p:nvPr/>
          </p:nvSpPr>
          <p:spPr>
            <a:xfrm>
              <a:off x="1970769" y="3054738"/>
              <a:ext cx="692607" cy="613138"/>
            </a:xfrm>
            <a:prstGeom prst="ellipse">
              <a:avLst/>
            </a:prstGeom>
            <a:gradFill flip="none" rotWithShape="1">
              <a:gsLst>
                <a:gs pos="67000">
                  <a:schemeClr val="accent4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996911" y="3227712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grpSp>
        <p:nvGrpSpPr>
          <p:cNvPr id="22" name="図形グループ 21"/>
          <p:cNvGrpSpPr/>
          <p:nvPr/>
        </p:nvGrpSpPr>
        <p:grpSpPr>
          <a:xfrm>
            <a:off x="524277" y="3689096"/>
            <a:ext cx="886908" cy="613138"/>
            <a:chOff x="1784154" y="2995541"/>
            <a:chExt cx="878735" cy="613138"/>
          </a:xfrm>
          <a:gradFill flip="none" rotWithShape="1">
            <a:gsLst>
              <a:gs pos="38000">
                <a:schemeClr val="accent6"/>
              </a:gs>
              <a:gs pos="99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3" name="円/楕円 22"/>
            <p:cNvSpPr/>
            <p:nvPr/>
          </p:nvSpPr>
          <p:spPr>
            <a:xfrm>
              <a:off x="1784154" y="2995541"/>
              <a:ext cx="692607" cy="613138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grpSp>
        <p:nvGrpSpPr>
          <p:cNvPr id="25" name="図形グループ 24"/>
          <p:cNvGrpSpPr/>
          <p:nvPr/>
        </p:nvGrpSpPr>
        <p:grpSpPr>
          <a:xfrm>
            <a:off x="523291" y="4387350"/>
            <a:ext cx="873780" cy="613138"/>
            <a:chOff x="1797161" y="3010268"/>
            <a:chExt cx="865728" cy="613138"/>
          </a:xfrm>
          <a:gradFill flip="none" rotWithShape="1">
            <a:gsLst>
              <a:gs pos="39000">
                <a:srgbClr val="FF6FC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6" name="円/楕円 25"/>
            <p:cNvSpPr/>
            <p:nvPr/>
          </p:nvSpPr>
          <p:spPr>
            <a:xfrm>
              <a:off x="1797161" y="3010268"/>
              <a:ext cx="692607" cy="613138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  <a:endPara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8" name="図形グループ 27"/>
          <p:cNvGrpSpPr/>
          <p:nvPr/>
        </p:nvGrpSpPr>
        <p:grpSpPr>
          <a:xfrm>
            <a:off x="523291" y="5116707"/>
            <a:ext cx="886908" cy="613138"/>
            <a:chOff x="1784154" y="2995541"/>
            <a:chExt cx="878735" cy="613138"/>
          </a:xfrm>
          <a:gradFill flip="none" rotWithShape="1">
            <a:gsLst>
              <a:gs pos="39000">
                <a:srgbClr val="FF6FC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9" name="円/楕円 28"/>
            <p:cNvSpPr/>
            <p:nvPr/>
          </p:nvSpPr>
          <p:spPr>
            <a:xfrm>
              <a:off x="1784154" y="2995541"/>
              <a:ext cx="692607" cy="613138"/>
            </a:xfrm>
            <a:prstGeom prst="ellipse">
              <a:avLst/>
            </a:prstGeom>
            <a:gradFill flip="none" rotWithShape="1">
              <a:gsLst>
                <a:gs pos="36000">
                  <a:srgbClr val="FF8000"/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74C2B04-265F-4CA9-BA87-51A72B10915B}"/>
              </a:ext>
            </a:extLst>
          </p:cNvPr>
          <p:cNvSpPr/>
          <p:nvPr/>
        </p:nvSpPr>
        <p:spPr>
          <a:xfrm>
            <a:off x="113255" y="2950542"/>
            <a:ext cx="311589" cy="4557903"/>
          </a:xfrm>
          <a:prstGeom prst="roundRect">
            <a:avLst>
              <a:gd name="adj" fmla="val 40177"/>
            </a:avLst>
          </a:prstGeom>
          <a:solidFill>
            <a:srgbClr val="804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特徴及び共通ルール</a:t>
            </a:r>
            <a:endParaRPr kumimoji="1" lang="ja-JP" altLang="en-US" sz="1400" dirty="0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4C5F2B0E-6478-4056-9EEC-C3302C17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54299"/>
              </p:ext>
            </p:extLst>
          </p:nvPr>
        </p:nvGraphicFramePr>
        <p:xfrm>
          <a:off x="26454" y="7792353"/>
          <a:ext cx="6805091" cy="16459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181502327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7749833"/>
                    </a:ext>
                  </a:extLst>
                </a:gridCol>
                <a:gridCol w="1549091">
                  <a:extLst>
                    <a:ext uri="{9D8B030D-6E8A-4147-A177-3AD203B41FA5}">
                      <a16:colId xmlns:a16="http://schemas.microsoft.com/office/drawing/2014/main" val="285051785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946936030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837812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595781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施　工　会　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930891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○○工務店</a:t>
                      </a:r>
                      <a:r>
                        <a:rPr kumimoji="1" lang="en-US" altLang="ja-JP" sz="900" b="1" dirty="0"/>
                        <a:t>(</a:t>
                      </a:r>
                      <a:r>
                        <a:rPr kumimoji="1" lang="ja-JP" altLang="en-US" sz="900" b="1" dirty="0"/>
                        <a:t>株</a:t>
                      </a:r>
                      <a:r>
                        <a:rPr kumimoji="1" lang="en-US" altLang="ja-JP" sz="900" b="1" dirty="0"/>
                        <a:t>)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○○設計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(</a:t>
                      </a:r>
                      <a:r>
                        <a:rPr kumimoji="1" lang="ja-JP" altLang="en-US" sz="900" b="1" dirty="0"/>
                        <a:t>有</a:t>
                      </a:r>
                      <a:r>
                        <a:rPr kumimoji="1" lang="en-US" altLang="ja-JP" sz="900" b="1" dirty="0"/>
                        <a:t>)</a:t>
                      </a:r>
                      <a:r>
                        <a:rPr kumimoji="1" lang="ja-JP" altLang="en-US" sz="900" b="1" dirty="0"/>
                        <a:t>○○建築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99716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077471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28912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554680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37543"/>
                  </a:ext>
                </a:extLst>
              </a:tr>
              <a:tr h="182689"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/>
                        <a:t>…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349067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621FE7F-8FAA-4306-AAC8-D8F804B54D4E}"/>
              </a:ext>
            </a:extLst>
          </p:cNvPr>
          <p:cNvSpPr/>
          <p:nvPr/>
        </p:nvSpPr>
        <p:spPr>
          <a:xfrm>
            <a:off x="-8828" y="-2"/>
            <a:ext cx="4351688" cy="2873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写真</a:t>
            </a:r>
            <a:r>
              <a:rPr lang="ja-JP" altLang="en-US" dirty="0">
                <a:solidFill>
                  <a:srgbClr val="FF0000"/>
                </a:solidFill>
              </a:rPr>
              <a:t>スペース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１枚でも複数枚でも可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17F472-B36F-4EBA-8748-2B71D6D07B38}"/>
              </a:ext>
            </a:extLst>
          </p:cNvPr>
          <p:cNvSpPr txBox="1"/>
          <p:nvPr/>
        </p:nvSpPr>
        <p:spPr>
          <a:xfrm>
            <a:off x="1385433" y="3867453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F8BC5A-8E5D-4E8B-9FD1-804ABF7A2CBA}"/>
              </a:ext>
            </a:extLst>
          </p:cNvPr>
          <p:cNvSpPr txBox="1"/>
          <p:nvPr/>
        </p:nvSpPr>
        <p:spPr>
          <a:xfrm>
            <a:off x="1385433" y="4479495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90FA3DC-37CA-4AFF-B9F7-CC1D1283B813}"/>
              </a:ext>
            </a:extLst>
          </p:cNvPr>
          <p:cNvSpPr txBox="1"/>
          <p:nvPr/>
        </p:nvSpPr>
        <p:spPr>
          <a:xfrm>
            <a:off x="1385433" y="5295024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CCE272D-7B20-414E-8F95-9A3D4572C34A}"/>
              </a:ext>
            </a:extLst>
          </p:cNvPr>
          <p:cNvSpPr txBox="1"/>
          <p:nvPr/>
        </p:nvSpPr>
        <p:spPr>
          <a:xfrm>
            <a:off x="5300357" y="7508445"/>
            <a:ext cx="15311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施工会社３列の場合</a:t>
            </a:r>
          </a:p>
        </p:txBody>
      </p:sp>
    </p:spTree>
    <p:extLst>
      <p:ext uri="{BB962C8B-B14F-4D97-AF65-F5344CB8AC3E}">
        <p14:creationId xmlns:p14="http://schemas.microsoft.com/office/powerpoint/2010/main" val="134408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D09522-FDD3-4462-B7C2-D8458B090D17}"/>
              </a:ext>
            </a:extLst>
          </p:cNvPr>
          <p:cNvSpPr txBox="1"/>
          <p:nvPr/>
        </p:nvSpPr>
        <p:spPr>
          <a:xfrm>
            <a:off x="1385433" y="3216485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2ED74-E133-42B0-8322-3A4136B402C3}"/>
              </a:ext>
            </a:extLst>
          </p:cNvPr>
          <p:cNvSpPr txBox="1"/>
          <p:nvPr/>
        </p:nvSpPr>
        <p:spPr>
          <a:xfrm>
            <a:off x="0" y="9468199"/>
            <a:ext cx="6858000" cy="461665"/>
          </a:xfrm>
          <a:prstGeom prst="rect">
            <a:avLst/>
          </a:prstGeom>
          <a:solidFill>
            <a:srgbClr val="804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■代表及び事務局</a:t>
            </a:r>
            <a:r>
              <a:rPr lang="en-US" altLang="ja-JP" sz="1200" dirty="0">
                <a:solidFill>
                  <a:schemeClr val="bg1"/>
                </a:solidFill>
              </a:rPr>
              <a:t>/</a:t>
            </a:r>
            <a:r>
              <a:rPr kumimoji="1" lang="ja-JP" altLang="en-US" sz="1200" dirty="0">
                <a:solidFill>
                  <a:schemeClr val="bg1"/>
                </a:solidFill>
              </a:rPr>
              <a:t>株式会社○○（</a:t>
            </a:r>
            <a:r>
              <a:rPr lang="ja-JP" altLang="en-US" sz="1200" dirty="0">
                <a:solidFill>
                  <a:schemeClr val="bg1"/>
                </a:solidFill>
              </a:rPr>
              <a:t>○○市○○一丁目○番○号）</a:t>
            </a:r>
            <a:r>
              <a:rPr kumimoji="1" lang="ja-JP" altLang="en-US" sz="1200" dirty="0">
                <a:solidFill>
                  <a:schemeClr val="bg1"/>
                </a:solidFill>
              </a:rPr>
              <a:t>　　</a:t>
            </a:r>
            <a:endParaRPr kumimoji="1" lang="en-US" altLang="ja-JP" sz="1200" dirty="0">
              <a:solidFill>
                <a:schemeClr val="bg1"/>
              </a:solidFill>
            </a:endParaRPr>
          </a:p>
          <a:p>
            <a:r>
              <a:rPr lang="ja-JP" altLang="en-US" sz="1200" dirty="0">
                <a:solidFill>
                  <a:schemeClr val="bg1"/>
                </a:solidFill>
              </a:rPr>
              <a:t>　お問合せ先　メール</a:t>
            </a:r>
            <a:r>
              <a:rPr lang="en-US" altLang="ja-JP" sz="1200" dirty="0">
                <a:solidFill>
                  <a:schemeClr val="bg1"/>
                </a:solidFill>
              </a:rPr>
              <a:t>/abcdefghijklmn@aaaa.co.jp</a:t>
            </a:r>
            <a:r>
              <a:rPr lang="ja-JP" altLang="ja-JP" sz="1200" dirty="0">
                <a:solidFill>
                  <a:schemeClr val="bg1"/>
                </a:solidFill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</a:rPr>
              <a:t>TEL/000-000-0000</a:t>
            </a:r>
            <a:r>
              <a:rPr lang="ja-JP" altLang="ja-JP" sz="1200" dirty="0">
                <a:solidFill>
                  <a:schemeClr val="bg1"/>
                </a:solidFill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</a:rPr>
              <a:t>FAX/000-000-0000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pic>
        <p:nvPicPr>
          <p:cNvPr id="17" name="図 16" descr="japanese-paper_00096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032" y="-2"/>
            <a:ext cx="2520000" cy="288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40E27D0-F0CB-40AF-921C-55FC0EFBA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688" y="727273"/>
            <a:ext cx="2540100" cy="701147"/>
          </a:xfrm>
          <a:ln w="28575">
            <a:noFill/>
            <a:prstDash val="sysDash"/>
          </a:ln>
        </p:spPr>
        <p:txBody>
          <a:bodyPr>
            <a:noAutofit/>
          </a:bodyPr>
          <a:lstStyle/>
          <a:p>
            <a:pPr algn="ctr"/>
            <a:r>
              <a:rPr kumimoji="1" lang="ja-JP" altLang="en-US" sz="3200" b="1" dirty="0">
                <a:latin typeface="HG行書体" panose="03000609000000000000" pitchFamily="65" charset="-128"/>
                <a:ea typeface="HG行書体" panose="03000609000000000000" pitchFamily="65" charset="-128"/>
                <a:cs typeface="ＤＦＰ中楷書体"/>
              </a:rPr>
              <a:t>地域型住宅の名称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17900" y="1887251"/>
            <a:ext cx="254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グループ名称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53992" y="2489357"/>
            <a:ext cx="1828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建築対応地域：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全域</a:t>
            </a:r>
            <a:endParaRPr kumimoji="1"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21" name="図形グループ 20"/>
          <p:cNvGrpSpPr/>
          <p:nvPr/>
        </p:nvGrpSpPr>
        <p:grpSpPr>
          <a:xfrm>
            <a:off x="523291" y="2990170"/>
            <a:ext cx="862739" cy="613138"/>
            <a:chOff x="1970769" y="3054738"/>
            <a:chExt cx="862739" cy="613138"/>
          </a:xfrm>
        </p:grpSpPr>
        <p:sp>
          <p:nvSpPr>
            <p:cNvPr id="20" name="円/楕円 19"/>
            <p:cNvSpPr/>
            <p:nvPr/>
          </p:nvSpPr>
          <p:spPr>
            <a:xfrm>
              <a:off x="1970769" y="3054738"/>
              <a:ext cx="692607" cy="613138"/>
            </a:xfrm>
            <a:prstGeom prst="ellipse">
              <a:avLst/>
            </a:prstGeom>
            <a:gradFill flip="none" rotWithShape="1">
              <a:gsLst>
                <a:gs pos="67000">
                  <a:schemeClr val="accent4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996911" y="3227712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grpSp>
        <p:nvGrpSpPr>
          <p:cNvPr id="22" name="図形グループ 21"/>
          <p:cNvGrpSpPr/>
          <p:nvPr/>
        </p:nvGrpSpPr>
        <p:grpSpPr>
          <a:xfrm>
            <a:off x="524277" y="3689096"/>
            <a:ext cx="886908" cy="613138"/>
            <a:chOff x="1784154" y="2995541"/>
            <a:chExt cx="878735" cy="613138"/>
          </a:xfrm>
          <a:gradFill flip="none" rotWithShape="1">
            <a:gsLst>
              <a:gs pos="38000">
                <a:schemeClr val="accent6"/>
              </a:gs>
              <a:gs pos="99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3" name="円/楕円 22"/>
            <p:cNvSpPr/>
            <p:nvPr/>
          </p:nvSpPr>
          <p:spPr>
            <a:xfrm>
              <a:off x="1784154" y="2995541"/>
              <a:ext cx="692607" cy="613138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grpSp>
        <p:nvGrpSpPr>
          <p:cNvPr id="25" name="図形グループ 24"/>
          <p:cNvGrpSpPr/>
          <p:nvPr/>
        </p:nvGrpSpPr>
        <p:grpSpPr>
          <a:xfrm>
            <a:off x="523291" y="4387350"/>
            <a:ext cx="873780" cy="613138"/>
            <a:chOff x="1797161" y="3010268"/>
            <a:chExt cx="865728" cy="613138"/>
          </a:xfrm>
          <a:gradFill flip="none" rotWithShape="1">
            <a:gsLst>
              <a:gs pos="39000">
                <a:srgbClr val="FF6FC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6" name="円/楕円 25"/>
            <p:cNvSpPr/>
            <p:nvPr/>
          </p:nvSpPr>
          <p:spPr>
            <a:xfrm>
              <a:off x="1797161" y="3010268"/>
              <a:ext cx="692607" cy="613138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  <a:endPara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8" name="図形グループ 27"/>
          <p:cNvGrpSpPr/>
          <p:nvPr/>
        </p:nvGrpSpPr>
        <p:grpSpPr>
          <a:xfrm>
            <a:off x="523291" y="5116707"/>
            <a:ext cx="886908" cy="613138"/>
            <a:chOff x="1784154" y="2995541"/>
            <a:chExt cx="878735" cy="613138"/>
          </a:xfrm>
          <a:gradFill flip="none" rotWithShape="1">
            <a:gsLst>
              <a:gs pos="39000">
                <a:srgbClr val="FF6FC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9" name="円/楕円 28"/>
            <p:cNvSpPr/>
            <p:nvPr/>
          </p:nvSpPr>
          <p:spPr>
            <a:xfrm>
              <a:off x="1784154" y="2995541"/>
              <a:ext cx="692607" cy="613138"/>
            </a:xfrm>
            <a:prstGeom prst="ellipse">
              <a:avLst/>
            </a:prstGeom>
            <a:gradFill flip="none" rotWithShape="1">
              <a:gsLst>
                <a:gs pos="36000">
                  <a:srgbClr val="FF8000"/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7E3646C-F20D-4CA1-9EA0-7A099A63F388}"/>
                </a:ext>
              </a:extLst>
            </p:cNvPr>
            <p:cNvSpPr txBox="1"/>
            <p:nvPr/>
          </p:nvSpPr>
          <p:spPr>
            <a:xfrm>
              <a:off x="1826292" y="3173898"/>
              <a:ext cx="8365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見出し</a:t>
              </a: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74C2B04-265F-4CA9-BA87-51A72B10915B}"/>
              </a:ext>
            </a:extLst>
          </p:cNvPr>
          <p:cNvSpPr/>
          <p:nvPr/>
        </p:nvSpPr>
        <p:spPr>
          <a:xfrm>
            <a:off x="113255" y="2950542"/>
            <a:ext cx="311589" cy="4557903"/>
          </a:xfrm>
          <a:prstGeom prst="roundRect">
            <a:avLst>
              <a:gd name="adj" fmla="val 40177"/>
            </a:avLst>
          </a:prstGeom>
          <a:solidFill>
            <a:srgbClr val="804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特徴及び共通ルール</a:t>
            </a:r>
            <a:endParaRPr kumimoji="1" lang="ja-JP" altLang="en-US" sz="14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621FE7F-8FAA-4306-AAC8-D8F804B54D4E}"/>
              </a:ext>
            </a:extLst>
          </p:cNvPr>
          <p:cNvSpPr/>
          <p:nvPr/>
        </p:nvSpPr>
        <p:spPr>
          <a:xfrm>
            <a:off x="-8828" y="-2"/>
            <a:ext cx="4351688" cy="2873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写真</a:t>
            </a:r>
            <a:r>
              <a:rPr lang="ja-JP" altLang="en-US" dirty="0">
                <a:solidFill>
                  <a:srgbClr val="FF0000"/>
                </a:solidFill>
              </a:rPr>
              <a:t>スペース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１枚でも複数枚でも可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17F472-B36F-4EBA-8748-2B71D6D07B38}"/>
              </a:ext>
            </a:extLst>
          </p:cNvPr>
          <p:cNvSpPr txBox="1"/>
          <p:nvPr/>
        </p:nvSpPr>
        <p:spPr>
          <a:xfrm>
            <a:off x="1385433" y="3867453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F8BC5A-8E5D-4E8B-9FD1-804ABF7A2CBA}"/>
              </a:ext>
            </a:extLst>
          </p:cNvPr>
          <p:cNvSpPr txBox="1"/>
          <p:nvPr/>
        </p:nvSpPr>
        <p:spPr>
          <a:xfrm>
            <a:off x="1385433" y="4479495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90FA3DC-37CA-4AFF-B9F7-CC1D1283B813}"/>
              </a:ext>
            </a:extLst>
          </p:cNvPr>
          <p:cNvSpPr txBox="1"/>
          <p:nvPr/>
        </p:nvSpPr>
        <p:spPr>
          <a:xfrm>
            <a:off x="1385433" y="5295024"/>
            <a:ext cx="547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○○○○</a:t>
            </a:r>
            <a:endParaRPr lang="en-US" altLang="ja-JP" sz="1600" b="1" dirty="0"/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2B0D3FAF-E885-4A18-9EB1-29E8583D7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272774"/>
              </p:ext>
            </p:extLst>
          </p:nvPr>
        </p:nvGraphicFramePr>
        <p:xfrm>
          <a:off x="44999" y="7655144"/>
          <a:ext cx="6768000" cy="1767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81502327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6774983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85051785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94693603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8378129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4595781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67869183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266302519"/>
                    </a:ext>
                  </a:extLst>
                </a:gridCol>
              </a:tblGrid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施　工　会　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930891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○○工務店</a:t>
                      </a:r>
                      <a:r>
                        <a:rPr kumimoji="1" lang="en-US" altLang="ja-JP" sz="800" b="1" dirty="0"/>
                        <a:t>(</a:t>
                      </a:r>
                      <a:r>
                        <a:rPr kumimoji="1" lang="ja-JP" altLang="en-US" sz="800" b="1" dirty="0"/>
                        <a:t>株</a:t>
                      </a:r>
                      <a:r>
                        <a:rPr kumimoji="1" lang="en-US" altLang="ja-JP" sz="800" b="1" dirty="0"/>
                        <a:t>)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○○設計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(</a:t>
                      </a:r>
                      <a:r>
                        <a:rPr kumimoji="1" lang="ja-JP" altLang="en-US" sz="800" b="1" dirty="0"/>
                        <a:t>有</a:t>
                      </a:r>
                      <a:r>
                        <a:rPr kumimoji="1" lang="en-US" altLang="ja-JP" sz="800" b="1" dirty="0"/>
                        <a:t>)</a:t>
                      </a:r>
                      <a:r>
                        <a:rPr kumimoji="1" lang="ja-JP" altLang="en-US" sz="800" b="1" dirty="0"/>
                        <a:t>○○建築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(</a:t>
                      </a:r>
                      <a:r>
                        <a:rPr kumimoji="1" lang="ja-JP" altLang="en-US" sz="800" b="1" dirty="0"/>
                        <a:t>有</a:t>
                      </a:r>
                      <a:r>
                        <a:rPr kumimoji="1" lang="en-US" altLang="ja-JP" sz="800" b="1" dirty="0"/>
                        <a:t>)</a:t>
                      </a:r>
                      <a:r>
                        <a:rPr kumimoji="1" lang="ja-JP" altLang="en-US" sz="800" b="1" dirty="0"/>
                        <a:t>○○建築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○○町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99716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077471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28912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554680"/>
                  </a:ext>
                </a:extLst>
              </a:tr>
              <a:tr h="167465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37543"/>
                  </a:ext>
                </a:extLst>
              </a:tr>
              <a:tr h="182689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349067"/>
                  </a:ext>
                </a:extLst>
              </a:tr>
              <a:tr h="182689"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1" dirty="0"/>
                        <a:t>…</a:t>
                      </a:r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/>
                        <a:t>…</a:t>
                      </a:r>
                      <a:endParaRPr kumimoji="1" lang="ja-JP" altLang="en-US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99506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D99A4DC-8A11-45CF-997C-BBCBAC1F21F5}"/>
              </a:ext>
            </a:extLst>
          </p:cNvPr>
          <p:cNvSpPr txBox="1"/>
          <p:nvPr/>
        </p:nvSpPr>
        <p:spPr>
          <a:xfrm>
            <a:off x="5244136" y="7378621"/>
            <a:ext cx="15311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施工会社４列の場合</a:t>
            </a:r>
          </a:p>
        </p:txBody>
      </p:sp>
    </p:spTree>
    <p:extLst>
      <p:ext uri="{BB962C8B-B14F-4D97-AF65-F5344CB8AC3E}">
        <p14:creationId xmlns:p14="http://schemas.microsoft.com/office/powerpoint/2010/main" val="255010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307</Words>
  <Application>Microsoft Office PowerPoint</Application>
  <PresentationFormat>A4 210 x 297 mm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ＤＦＰ中楷書体</vt:lpstr>
      <vt:lpstr>HG丸ｺﾞｼｯｸM-PRO</vt:lpstr>
      <vt:lpstr>HG行書体</vt:lpstr>
      <vt:lpstr>游ゴシック</vt:lpstr>
      <vt:lpstr>游ゴシック Light</vt:lpstr>
      <vt:lpstr>Arial</vt:lpstr>
      <vt:lpstr>Office テーマ</vt:lpstr>
      <vt:lpstr>地域型住宅の名称</vt:lpstr>
      <vt:lpstr>地域型住宅の名称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201op</dc:creator>
  <cp:lastModifiedBy>201op</cp:lastModifiedBy>
  <cp:revision>119</cp:revision>
  <dcterms:created xsi:type="dcterms:W3CDTF">2020-12-23T04:11:24Z</dcterms:created>
  <dcterms:modified xsi:type="dcterms:W3CDTF">2022-07-11T04:22:16Z</dcterms:modified>
</cp:coreProperties>
</file>