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6858000" cy="9906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FF"/>
    <a:srgbClr val="66CCFF"/>
    <a:srgbClr val="CCFF99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244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60FE34-5D59-402F-94E5-CF498C129E8F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43138" y="1243013"/>
            <a:ext cx="2320925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34D94-3A7A-4B81-8DDA-D41040F84A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25075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70256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108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2478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18056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1689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6527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816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8564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0816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5828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902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C277D9-0378-43F7-819D-3A3A647BF971}" type="datetimeFigureOut">
              <a:rPr kumimoji="1" lang="ja-JP" altLang="en-US" smtClean="0"/>
              <a:t>2023/3/13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C175D-194D-4DB4-BCD0-3906C597C94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3194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79AB51D5-162F-4AE6-8E33-33AD6453CC58}"/>
              </a:ext>
            </a:extLst>
          </p:cNvPr>
          <p:cNvSpPr txBox="1"/>
          <p:nvPr/>
        </p:nvSpPr>
        <p:spPr>
          <a:xfrm>
            <a:off x="226065" y="9113425"/>
            <a:ext cx="6451615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・個人用のプラコップを使う場合は、吐き出した洗口液を洗い場（またはポリバケツ）に捨て、コップを水ですすぎ保管します。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>
              <a:spcAft>
                <a:spcPts val="300"/>
              </a:spcAft>
            </a:pPr>
            <a:r>
              <a:rPr kumimoji="1" lang="ja-JP" altLang="en-US" sz="9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この場合、感染予防の観点から、集団で洗い場へ行かない、洗い場では間隔をあける、窓を開けて洗い場の換気を良くしておく、等の配慮が必要です。</a:t>
            </a:r>
            <a:endParaRPr kumimoji="1" lang="en-US" altLang="ja-JP" sz="9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D6BA7600-5E8A-4AA3-9D2F-248823B05165}"/>
              </a:ext>
            </a:extLst>
          </p:cNvPr>
          <p:cNvSpPr txBox="1"/>
          <p:nvPr/>
        </p:nvSpPr>
        <p:spPr>
          <a:xfrm>
            <a:off x="248937" y="271467"/>
            <a:ext cx="3202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>
                <a:solidFill>
                  <a:srgbClr val="00CC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実施手順（例）</a:t>
            </a:r>
          </a:p>
        </p:txBody>
      </p:sp>
      <p:grpSp>
        <p:nvGrpSpPr>
          <p:cNvPr id="13" name="グループ化 12">
            <a:extLst>
              <a:ext uri="{FF2B5EF4-FFF2-40B4-BE49-F238E27FC236}">
                <a16:creationId xmlns:a16="http://schemas.microsoft.com/office/drawing/2014/main" id="{A0686BBE-3B35-4B3D-B247-F57CB7A49815}"/>
              </a:ext>
            </a:extLst>
          </p:cNvPr>
          <p:cNvGrpSpPr/>
          <p:nvPr/>
        </p:nvGrpSpPr>
        <p:grpSpPr>
          <a:xfrm>
            <a:off x="228599" y="495363"/>
            <a:ext cx="6451615" cy="2111306"/>
            <a:chOff x="228599" y="494435"/>
            <a:chExt cx="6451615" cy="2111306"/>
          </a:xfrm>
        </p:grpSpPr>
        <p:sp>
          <p:nvSpPr>
            <p:cNvPr id="2" name="四角形: 角を丸くする 1">
              <a:extLst>
                <a:ext uri="{FF2B5EF4-FFF2-40B4-BE49-F238E27FC236}">
                  <a16:creationId xmlns:a16="http://schemas.microsoft.com/office/drawing/2014/main" id="{CFC6B4ED-477F-45BE-BF70-0A0A29739015}"/>
                </a:ext>
              </a:extLst>
            </p:cNvPr>
            <p:cNvSpPr/>
            <p:nvPr/>
          </p:nvSpPr>
          <p:spPr>
            <a:xfrm>
              <a:off x="228599" y="494435"/>
              <a:ext cx="6451615" cy="1820100"/>
            </a:xfrm>
            <a:prstGeom prst="roundRect">
              <a:avLst>
                <a:gd name="adj" fmla="val 10910"/>
              </a:avLst>
            </a:prstGeom>
            <a:ln w="25400">
              <a:solidFill>
                <a:srgbClr val="66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Ins="72000" rtlCol="0" anchor="ctr"/>
            <a:lstStyle/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①保管場所から洗口剤を取り出し、出納簿に記録します。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②洗口液を作ります。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</a:t>
              </a:r>
              <a:r>
                <a:rPr kumimoji="1" lang="ja-JP" altLang="en-US" sz="1000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＊ディスペンサー付きボトルに直接作る場合</a:t>
              </a:r>
              <a:endParaRPr kumimoji="1" lang="en-US" altLang="ja-JP" sz="1000" dirty="0">
                <a:solidFill>
                  <a:srgbClr val="0070C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 歯科医師の指示書に基づき、所定の量の水道水をディスペンサー付き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>
                <a:spcAft>
                  <a:spcPts val="600"/>
                </a:spcAft>
              </a:pP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 ボトルに入れます。次に洗口剤を入れ、ボトルを数回ふって溶かします。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</a:t>
              </a:r>
              <a:r>
                <a:rPr kumimoji="1" lang="ja-JP" altLang="en-US" sz="1000" dirty="0">
                  <a:solidFill>
                    <a:srgbClr val="0070C0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＊ポリタンクで作る場合</a:t>
              </a: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 歯科医師の指示書に基づき、所定の量の水道水をポリタンクに入れます。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 次に洗口剤を入れ、数回ポリタンクを回して溶かします。ポリタンクから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 各クラスのディスペンサー付きボトルに必要量を移します。</a:t>
              </a:r>
            </a:p>
          </p:txBody>
        </p:sp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6EABCBBA-A2F0-4F2F-B04D-B3EE13C18E4B}"/>
                </a:ext>
              </a:extLst>
            </p:cNvPr>
            <p:cNvSpPr/>
            <p:nvPr/>
          </p:nvSpPr>
          <p:spPr>
            <a:xfrm>
              <a:off x="1254767" y="960479"/>
              <a:ext cx="807506" cy="2294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調製担当者</a:t>
              </a:r>
            </a:p>
          </p:txBody>
        </p:sp>
        <p:sp>
          <p:nvSpPr>
            <p:cNvPr id="16" name="楕円 15">
              <a:extLst>
                <a:ext uri="{FF2B5EF4-FFF2-40B4-BE49-F238E27FC236}">
                  <a16:creationId xmlns:a16="http://schemas.microsoft.com/office/drawing/2014/main" id="{1B123276-99CD-438C-BE2D-CA506DC98423}"/>
                </a:ext>
              </a:extLst>
            </p:cNvPr>
            <p:cNvSpPr/>
            <p:nvPr/>
          </p:nvSpPr>
          <p:spPr>
            <a:xfrm>
              <a:off x="337930" y="1003593"/>
              <a:ext cx="807506" cy="80750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洗口液の準備</a:t>
              </a:r>
            </a:p>
          </p:txBody>
        </p:sp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28BD2561-5416-49CC-B911-4A4B1089F3D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2553" y="1198622"/>
              <a:ext cx="671933" cy="671933"/>
            </a:xfrm>
            <a:prstGeom prst="rect">
              <a:avLst/>
            </a:prstGeom>
          </p:spPr>
        </p:pic>
        <p:cxnSp>
          <p:nvCxnSpPr>
            <p:cNvPr id="17" name="直線矢印コネクタ 16">
              <a:extLst>
                <a:ext uri="{FF2B5EF4-FFF2-40B4-BE49-F238E27FC236}">
                  <a16:creationId xmlns:a16="http://schemas.microsoft.com/office/drawing/2014/main" id="{3BA4206A-B40C-4347-A8AF-D91918708FFE}"/>
                </a:ext>
              </a:extLst>
            </p:cNvPr>
            <p:cNvCxnSpPr>
              <a:cxnSpLocks/>
            </p:cNvCxnSpPr>
            <p:nvPr/>
          </p:nvCxnSpPr>
          <p:spPr>
            <a:xfrm>
              <a:off x="714375" y="2323278"/>
              <a:ext cx="0" cy="282463"/>
            </a:xfrm>
            <a:prstGeom prst="straightConnector1">
              <a:avLst/>
            </a:prstGeom>
            <a:ln w="25400">
              <a:solidFill>
                <a:srgbClr val="66CC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グループ化 89">
            <a:extLst>
              <a:ext uri="{FF2B5EF4-FFF2-40B4-BE49-F238E27FC236}">
                <a16:creationId xmlns:a16="http://schemas.microsoft.com/office/drawing/2014/main" id="{96AAD4D9-19FA-40E9-8A14-D3FF8B6153E5}"/>
              </a:ext>
            </a:extLst>
          </p:cNvPr>
          <p:cNvGrpSpPr/>
          <p:nvPr/>
        </p:nvGrpSpPr>
        <p:grpSpPr>
          <a:xfrm>
            <a:off x="226065" y="7998115"/>
            <a:ext cx="6451615" cy="1085893"/>
            <a:chOff x="226065" y="7944556"/>
            <a:chExt cx="6451615" cy="1085893"/>
          </a:xfrm>
        </p:grpSpPr>
        <p:sp>
          <p:nvSpPr>
            <p:cNvPr id="85" name="四角形: 角を丸くする 84">
              <a:extLst>
                <a:ext uri="{FF2B5EF4-FFF2-40B4-BE49-F238E27FC236}">
                  <a16:creationId xmlns:a16="http://schemas.microsoft.com/office/drawing/2014/main" id="{3660856F-636A-4D70-AA05-AD6D1353D701}"/>
                </a:ext>
              </a:extLst>
            </p:cNvPr>
            <p:cNvSpPr/>
            <p:nvPr/>
          </p:nvSpPr>
          <p:spPr>
            <a:xfrm>
              <a:off x="226065" y="7944556"/>
              <a:ext cx="6451615" cy="1085893"/>
            </a:xfrm>
            <a:prstGeom prst="roundRect">
              <a:avLst>
                <a:gd name="adj" fmla="val 10910"/>
              </a:avLst>
            </a:prstGeom>
            <a:ln w="25400">
              <a:solidFill>
                <a:srgbClr val="66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Ins="72000" rtlCol="0" anchor="ctr"/>
            <a:lstStyle/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①残った洗口液を捨てます。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②ディスペンサー付きボトルを洗浄し、所定の場所に収めます。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③薬剤の管理状況を確認します。</a:t>
              </a:r>
            </a:p>
          </p:txBody>
        </p:sp>
        <p:sp>
          <p:nvSpPr>
            <p:cNvPr id="86" name="四角形: 角を丸くする 85">
              <a:extLst>
                <a:ext uri="{FF2B5EF4-FFF2-40B4-BE49-F238E27FC236}">
                  <a16:creationId xmlns:a16="http://schemas.microsoft.com/office/drawing/2014/main" id="{9D74EE95-06C6-4997-A100-3530B4BC3B4B}"/>
                </a:ext>
              </a:extLst>
            </p:cNvPr>
            <p:cNvSpPr/>
            <p:nvPr/>
          </p:nvSpPr>
          <p:spPr>
            <a:xfrm>
              <a:off x="1252234" y="8053529"/>
              <a:ext cx="807506" cy="2294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調製担当者</a:t>
              </a:r>
            </a:p>
          </p:txBody>
        </p:sp>
        <p:sp>
          <p:nvSpPr>
            <p:cNvPr id="87" name="楕円 86">
              <a:extLst>
                <a:ext uri="{FF2B5EF4-FFF2-40B4-BE49-F238E27FC236}">
                  <a16:creationId xmlns:a16="http://schemas.microsoft.com/office/drawing/2014/main" id="{2D0EE009-2A9E-4136-B40D-4A92C855550C}"/>
                </a:ext>
              </a:extLst>
            </p:cNvPr>
            <p:cNvSpPr/>
            <p:nvPr/>
          </p:nvSpPr>
          <p:spPr>
            <a:xfrm>
              <a:off x="335397" y="8086869"/>
              <a:ext cx="807506" cy="80750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片付け保管</a:t>
              </a:r>
            </a:p>
          </p:txBody>
        </p:sp>
        <p:pic>
          <p:nvPicPr>
            <p:cNvPr id="88" name="図 87">
              <a:extLst>
                <a:ext uri="{FF2B5EF4-FFF2-40B4-BE49-F238E27FC236}">
                  <a16:creationId xmlns:a16="http://schemas.microsoft.com/office/drawing/2014/main" id="{D368C723-CE19-4BA0-ABC1-3717A53B9D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0020" y="8291672"/>
              <a:ext cx="671933" cy="671933"/>
            </a:xfrm>
            <a:prstGeom prst="rect">
              <a:avLst/>
            </a:prstGeom>
          </p:spPr>
        </p:pic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5D051095-F6D4-4BB2-8545-608DF7A92E3D}"/>
              </a:ext>
            </a:extLst>
          </p:cNvPr>
          <p:cNvGrpSpPr/>
          <p:nvPr/>
        </p:nvGrpSpPr>
        <p:grpSpPr>
          <a:xfrm>
            <a:off x="226066" y="6619852"/>
            <a:ext cx="6451615" cy="1368356"/>
            <a:chOff x="226066" y="6812895"/>
            <a:chExt cx="6451615" cy="1368356"/>
          </a:xfrm>
        </p:grpSpPr>
        <p:sp>
          <p:nvSpPr>
            <p:cNvPr id="67" name="四角形: 角を丸くする 66">
              <a:extLst>
                <a:ext uri="{FF2B5EF4-FFF2-40B4-BE49-F238E27FC236}">
                  <a16:creationId xmlns:a16="http://schemas.microsoft.com/office/drawing/2014/main" id="{79DA00E7-78EF-4518-A456-33B6908F50B5}"/>
                </a:ext>
              </a:extLst>
            </p:cNvPr>
            <p:cNvSpPr/>
            <p:nvPr/>
          </p:nvSpPr>
          <p:spPr>
            <a:xfrm>
              <a:off x="226066" y="6812895"/>
              <a:ext cx="6451615" cy="1085893"/>
            </a:xfrm>
            <a:prstGeom prst="roundRect">
              <a:avLst/>
            </a:prstGeom>
            <a:ln w="25400">
              <a:solidFill>
                <a:srgbClr val="66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Ins="72000" rtlCol="0" anchor="ctr"/>
            <a:lstStyle/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①物品を保健室へ返し、ごみ袋を所定の場所に捨てます。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②物品を所定の場所に収めます。</a:t>
              </a:r>
            </a:p>
          </p:txBody>
        </p:sp>
        <p:sp>
          <p:nvSpPr>
            <p:cNvPr id="68" name="四角形: 角を丸くする 67">
              <a:extLst>
                <a:ext uri="{FF2B5EF4-FFF2-40B4-BE49-F238E27FC236}">
                  <a16:creationId xmlns:a16="http://schemas.microsoft.com/office/drawing/2014/main" id="{1014F304-DA81-4C1B-849D-68CB5507834B}"/>
                </a:ext>
              </a:extLst>
            </p:cNvPr>
            <p:cNvSpPr/>
            <p:nvPr/>
          </p:nvSpPr>
          <p:spPr>
            <a:xfrm>
              <a:off x="1252234" y="6907903"/>
              <a:ext cx="807506" cy="2294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保健係</a:t>
              </a:r>
            </a:p>
          </p:txBody>
        </p:sp>
        <p:sp>
          <p:nvSpPr>
            <p:cNvPr id="69" name="楕円 68">
              <a:extLst>
                <a:ext uri="{FF2B5EF4-FFF2-40B4-BE49-F238E27FC236}">
                  <a16:creationId xmlns:a16="http://schemas.microsoft.com/office/drawing/2014/main" id="{0ED72D1A-E7EB-426D-8E54-ED3C9A3C68E3}"/>
                </a:ext>
              </a:extLst>
            </p:cNvPr>
            <p:cNvSpPr/>
            <p:nvPr/>
          </p:nvSpPr>
          <p:spPr>
            <a:xfrm>
              <a:off x="335397" y="6970262"/>
              <a:ext cx="807506" cy="80750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物品の返却</a:t>
              </a:r>
            </a:p>
          </p:txBody>
        </p:sp>
        <p:pic>
          <p:nvPicPr>
            <p:cNvPr id="71" name="図 70">
              <a:extLst>
                <a:ext uri="{FF2B5EF4-FFF2-40B4-BE49-F238E27FC236}">
                  <a16:creationId xmlns:a16="http://schemas.microsoft.com/office/drawing/2014/main" id="{E6DA2DE4-F6C0-4AF3-8508-6AB3C246EF0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0889" y="7224752"/>
              <a:ext cx="602175" cy="602175"/>
            </a:xfrm>
            <a:prstGeom prst="rect">
              <a:avLst/>
            </a:prstGeom>
          </p:spPr>
        </p:pic>
        <p:pic>
          <p:nvPicPr>
            <p:cNvPr id="72" name="図 71">
              <a:extLst>
                <a:ext uri="{FF2B5EF4-FFF2-40B4-BE49-F238E27FC236}">
                  <a16:creationId xmlns:a16="http://schemas.microsoft.com/office/drawing/2014/main" id="{821BF29E-DE2A-4C28-8F86-D3A3C7A6220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284" y="7232319"/>
              <a:ext cx="602175" cy="602175"/>
            </a:xfrm>
            <a:prstGeom prst="rect">
              <a:avLst/>
            </a:prstGeom>
          </p:spPr>
        </p:pic>
        <p:cxnSp>
          <p:nvCxnSpPr>
            <p:cNvPr id="46" name="直線矢印コネクタ 45">
              <a:extLst>
                <a:ext uri="{FF2B5EF4-FFF2-40B4-BE49-F238E27FC236}">
                  <a16:creationId xmlns:a16="http://schemas.microsoft.com/office/drawing/2014/main" id="{E05F7A83-E31F-4DB6-92AA-1F88132EAA74}"/>
                </a:ext>
              </a:extLst>
            </p:cNvPr>
            <p:cNvCxnSpPr>
              <a:cxnSpLocks/>
            </p:cNvCxnSpPr>
            <p:nvPr/>
          </p:nvCxnSpPr>
          <p:spPr>
            <a:xfrm>
              <a:off x="715588" y="7898788"/>
              <a:ext cx="0" cy="282463"/>
            </a:xfrm>
            <a:prstGeom prst="straightConnector1">
              <a:avLst/>
            </a:prstGeom>
            <a:ln w="25400">
              <a:solidFill>
                <a:srgbClr val="66CC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91838322-B582-4874-944F-07B00C3F89CF}"/>
              </a:ext>
            </a:extLst>
          </p:cNvPr>
          <p:cNvGrpSpPr/>
          <p:nvPr/>
        </p:nvGrpSpPr>
        <p:grpSpPr>
          <a:xfrm>
            <a:off x="226066" y="2622445"/>
            <a:ext cx="6451615" cy="1371435"/>
            <a:chOff x="226066" y="2680024"/>
            <a:chExt cx="6451615" cy="1371435"/>
          </a:xfrm>
        </p:grpSpPr>
        <p:sp>
          <p:nvSpPr>
            <p:cNvPr id="48" name="四角形: 角を丸くする 47">
              <a:extLst>
                <a:ext uri="{FF2B5EF4-FFF2-40B4-BE49-F238E27FC236}">
                  <a16:creationId xmlns:a16="http://schemas.microsoft.com/office/drawing/2014/main" id="{E3DEB82E-A5C3-4032-9A1B-CCB0BA2B1CB1}"/>
                </a:ext>
              </a:extLst>
            </p:cNvPr>
            <p:cNvSpPr/>
            <p:nvPr/>
          </p:nvSpPr>
          <p:spPr>
            <a:xfrm>
              <a:off x="226066" y="2680024"/>
              <a:ext cx="6451615" cy="1085893"/>
            </a:xfrm>
            <a:prstGeom prst="roundRect">
              <a:avLst/>
            </a:prstGeom>
            <a:ln w="25400">
              <a:solidFill>
                <a:srgbClr val="66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Ins="72000" rtlCol="0" anchor="ctr"/>
            <a:lstStyle/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①保健室などに物品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(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ディスペンサー付きボトル、紙コップ、ティッシュペーパー、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 ゴミ袋、タイマーなど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)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を取りに行きます。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 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洗口を希望しないお子さんがいる場合は、水道水の入ったディスペンサー　　　　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　付きボトルも用意します。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②各クラスへ物品を運びます。</a:t>
              </a:r>
            </a:p>
          </p:txBody>
        </p:sp>
        <p:sp>
          <p:nvSpPr>
            <p:cNvPr id="49" name="四角形: 角を丸くする 48">
              <a:extLst>
                <a:ext uri="{FF2B5EF4-FFF2-40B4-BE49-F238E27FC236}">
                  <a16:creationId xmlns:a16="http://schemas.microsoft.com/office/drawing/2014/main" id="{2F2BA5A6-9C91-4F4E-B2F2-8F76E3C6D56D}"/>
                </a:ext>
              </a:extLst>
            </p:cNvPr>
            <p:cNvSpPr/>
            <p:nvPr/>
          </p:nvSpPr>
          <p:spPr>
            <a:xfrm>
              <a:off x="1252234" y="2775032"/>
              <a:ext cx="807506" cy="2294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ctr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保健係</a:t>
              </a:r>
            </a:p>
          </p:txBody>
        </p:sp>
        <p:sp>
          <p:nvSpPr>
            <p:cNvPr id="50" name="楕円 49">
              <a:extLst>
                <a:ext uri="{FF2B5EF4-FFF2-40B4-BE49-F238E27FC236}">
                  <a16:creationId xmlns:a16="http://schemas.microsoft.com/office/drawing/2014/main" id="{2372FEAC-0951-40F5-9751-E1A831F98516}"/>
                </a:ext>
              </a:extLst>
            </p:cNvPr>
            <p:cNvSpPr/>
            <p:nvPr/>
          </p:nvSpPr>
          <p:spPr>
            <a:xfrm>
              <a:off x="335397" y="2837391"/>
              <a:ext cx="807506" cy="80750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物品の運搬</a:t>
              </a:r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21DB3CD0-1A6B-4C67-BF65-ADD92FBE18D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30889" y="3091881"/>
              <a:ext cx="602175" cy="602175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B823B23D-E902-4882-A545-C59C6FC5DD63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284" y="3099448"/>
              <a:ext cx="602175" cy="602175"/>
            </a:xfrm>
            <a:prstGeom prst="rect">
              <a:avLst/>
            </a:prstGeom>
          </p:spPr>
        </p:pic>
        <p:cxnSp>
          <p:nvCxnSpPr>
            <p:cNvPr id="47" name="直線矢印コネクタ 46">
              <a:extLst>
                <a:ext uri="{FF2B5EF4-FFF2-40B4-BE49-F238E27FC236}">
                  <a16:creationId xmlns:a16="http://schemas.microsoft.com/office/drawing/2014/main" id="{07F4D87A-3134-4029-8C7F-DE26EF16F0DC}"/>
                </a:ext>
              </a:extLst>
            </p:cNvPr>
            <p:cNvCxnSpPr>
              <a:cxnSpLocks/>
            </p:cNvCxnSpPr>
            <p:nvPr/>
          </p:nvCxnSpPr>
          <p:spPr>
            <a:xfrm>
              <a:off x="714375" y="3768996"/>
              <a:ext cx="0" cy="282463"/>
            </a:xfrm>
            <a:prstGeom prst="straightConnector1">
              <a:avLst/>
            </a:prstGeom>
            <a:ln w="25400">
              <a:solidFill>
                <a:srgbClr val="66CC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89AEBCCF-C87C-44A7-950B-40BA115AA391}"/>
              </a:ext>
            </a:extLst>
          </p:cNvPr>
          <p:cNvGrpSpPr/>
          <p:nvPr/>
        </p:nvGrpSpPr>
        <p:grpSpPr>
          <a:xfrm>
            <a:off x="226066" y="4004812"/>
            <a:ext cx="6451615" cy="2604918"/>
            <a:chOff x="226066" y="4123959"/>
            <a:chExt cx="6451615" cy="2604918"/>
          </a:xfrm>
        </p:grpSpPr>
        <p:sp>
          <p:nvSpPr>
            <p:cNvPr id="55" name="四角形: 角を丸くする 54">
              <a:extLst>
                <a:ext uri="{FF2B5EF4-FFF2-40B4-BE49-F238E27FC236}">
                  <a16:creationId xmlns:a16="http://schemas.microsoft.com/office/drawing/2014/main" id="{A9EBA053-22FE-4EA4-8F80-EF361A18D003}"/>
                </a:ext>
              </a:extLst>
            </p:cNvPr>
            <p:cNvSpPr/>
            <p:nvPr/>
          </p:nvSpPr>
          <p:spPr>
            <a:xfrm>
              <a:off x="226066" y="4123959"/>
              <a:ext cx="6451615" cy="2322455"/>
            </a:xfrm>
            <a:prstGeom prst="roundRect">
              <a:avLst>
                <a:gd name="adj" fmla="val 7028"/>
              </a:avLst>
            </a:prstGeom>
            <a:ln w="25400">
              <a:solidFill>
                <a:srgbClr val="66CCFF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Ins="72000" rtlCol="0" anchor="ctr"/>
            <a:lstStyle/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①紙コップに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10㎖</a:t>
              </a:r>
              <a:r>
                <a:rPr kumimoji="1" lang="ja-JP" altLang="en-US" sz="1000" dirty="0" err="1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ずつ洗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口液を注ぎ、ティッシュペーパー１～２枚とあわせて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 配ります。</a:t>
              </a: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ディスペンサー付きボトル１プッシュで何㎖出るかを確認しておきましょう。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児童生徒が自分で分けたり、当番制にしている学校もあります。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②全員に洗口液がいきわたったら、合図で一斉に口に含み、教職員の指導の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 下で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30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秒～１分間、すべての歯にとどくようにブクブクうがいをします。</a:t>
              </a: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　　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※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誤飲が心配な場合は、できるだけ下を向いて洗口を行うなど、姿勢に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 　　　　　　　　　　　　　　　　　　　　　　　注意すると良いでしょう。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③紙コップに洗口液を吐き出し、口元をふいたティッシュを紙コップに入れて</a:t>
              </a:r>
              <a:endParaRPr kumimoji="1" lang="en-US" altLang="ja-JP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    ごみ袋に捨てます。</a:t>
              </a:r>
            </a:p>
            <a:p>
              <a:endParaRPr kumimoji="1" lang="ja-JP" altLang="en-US" sz="10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　　　　　　　　　　　　　　　　　　　　　　　　④洗口後</a:t>
              </a:r>
              <a:r>
                <a:rPr kumimoji="1" lang="en-US" altLang="ja-JP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30</a:t>
              </a:r>
              <a:r>
                <a:rPr kumimoji="1" lang="ja-JP" altLang="en-US" sz="10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分間は、うがいや飲食を控えます。</a:t>
              </a:r>
            </a:p>
          </p:txBody>
        </p:sp>
        <p:sp>
          <p:nvSpPr>
            <p:cNvPr id="56" name="四角形: 角を丸くする 55">
              <a:extLst>
                <a:ext uri="{FF2B5EF4-FFF2-40B4-BE49-F238E27FC236}">
                  <a16:creationId xmlns:a16="http://schemas.microsoft.com/office/drawing/2014/main" id="{5C2F1645-5C2E-4F57-BAE0-7FC36E2ED034}"/>
                </a:ext>
              </a:extLst>
            </p:cNvPr>
            <p:cNvSpPr/>
            <p:nvPr/>
          </p:nvSpPr>
          <p:spPr>
            <a:xfrm>
              <a:off x="1252234" y="4423072"/>
              <a:ext cx="807506" cy="229408"/>
            </a:xfrm>
            <a:prstGeom prst="round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36000" rIns="0" bIns="0" rtlCol="0" anchor="ctr"/>
            <a:lstStyle/>
            <a:p>
              <a:pPr algn="dist"/>
              <a:r>
                <a:rPr kumimoji="1" lang="ja-JP" altLang="en-US" sz="1050" dirty="0">
                  <a:latin typeface="メイリオ" panose="020B0604030504040204" pitchFamily="50" charset="-128"/>
                  <a:ea typeface="メイリオ" panose="020B0604030504040204" pitchFamily="50" charset="-128"/>
                </a:rPr>
                <a:t>児童･教職員</a:t>
              </a:r>
            </a:p>
          </p:txBody>
        </p:sp>
        <p:sp>
          <p:nvSpPr>
            <p:cNvPr id="57" name="楕円 56">
              <a:extLst>
                <a:ext uri="{FF2B5EF4-FFF2-40B4-BE49-F238E27FC236}">
                  <a16:creationId xmlns:a16="http://schemas.microsoft.com/office/drawing/2014/main" id="{82BA5BE4-52B8-4D62-BE85-A1AC48F0F6B3}"/>
                </a:ext>
              </a:extLst>
            </p:cNvPr>
            <p:cNvSpPr/>
            <p:nvPr/>
          </p:nvSpPr>
          <p:spPr>
            <a:xfrm>
              <a:off x="335397" y="4340291"/>
              <a:ext cx="807506" cy="807506"/>
            </a:xfrm>
            <a:prstGeom prst="ellipse">
              <a:avLst/>
            </a:prstGeom>
            <a:solidFill>
              <a:srgbClr val="CCFF99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rIns="36000" rtlCol="0" anchor="ctr"/>
            <a:lstStyle/>
            <a:p>
              <a:pPr algn="ctr"/>
              <a:r>
                <a:rPr kumimoji="1" lang="ja-JP" altLang="en-US" sz="1100" b="1" dirty="0">
                  <a:solidFill>
                    <a:schemeClr val="tx1">
                      <a:lumMod val="95000"/>
                      <a:lumOff val="5000"/>
                    </a:schemeClr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洗口</a:t>
              </a:r>
            </a:p>
          </p:txBody>
        </p:sp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2E9622AA-E375-4E81-9AA6-37517E721CA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20020" y="4697480"/>
              <a:ext cx="671934" cy="671934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1D8F07DE-D7C2-4EA0-97FB-61B1BE4F818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99983" y="5462088"/>
              <a:ext cx="602176" cy="601120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D267C17-DE64-4141-8D1F-1D96AF1635A0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36284" y="5441169"/>
              <a:ext cx="627634" cy="627634"/>
            </a:xfrm>
            <a:prstGeom prst="rect">
              <a:avLst/>
            </a:prstGeom>
          </p:spPr>
        </p:pic>
        <p:cxnSp>
          <p:nvCxnSpPr>
            <p:cNvPr id="51" name="直線矢印コネクタ 50">
              <a:extLst>
                <a:ext uri="{FF2B5EF4-FFF2-40B4-BE49-F238E27FC236}">
                  <a16:creationId xmlns:a16="http://schemas.microsoft.com/office/drawing/2014/main" id="{712710AB-4F9A-4311-87D8-7A0871D14262}"/>
                </a:ext>
              </a:extLst>
            </p:cNvPr>
            <p:cNvCxnSpPr>
              <a:cxnSpLocks/>
            </p:cNvCxnSpPr>
            <p:nvPr/>
          </p:nvCxnSpPr>
          <p:spPr>
            <a:xfrm>
              <a:off x="714375" y="6446414"/>
              <a:ext cx="0" cy="282463"/>
            </a:xfrm>
            <a:prstGeom prst="straightConnector1">
              <a:avLst/>
            </a:prstGeom>
            <a:ln w="25400">
              <a:solidFill>
                <a:srgbClr val="66CCFF"/>
              </a:solidFill>
              <a:tailEnd type="arrow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218D6CD7-5719-4B96-88C1-0FEFAD2C2C74}"/>
              </a:ext>
            </a:extLst>
          </p:cNvPr>
          <p:cNvSpPr txBox="1"/>
          <p:nvPr/>
        </p:nvSpPr>
        <p:spPr>
          <a:xfrm>
            <a:off x="226065" y="24244"/>
            <a:ext cx="102616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様式例１０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7ABC9994-D9E1-428B-B592-221C1433DEF5}"/>
              </a:ext>
            </a:extLst>
          </p:cNvPr>
          <p:cNvGrpSpPr/>
          <p:nvPr/>
        </p:nvGrpSpPr>
        <p:grpSpPr>
          <a:xfrm>
            <a:off x="241852" y="5074987"/>
            <a:ext cx="989609" cy="1172066"/>
            <a:chOff x="2965767" y="4404360"/>
            <a:chExt cx="926465" cy="1097280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9DD8F229-E369-4D15-A529-69FCBA07E79D}"/>
                </a:ext>
              </a:extLst>
            </p:cNvPr>
            <p:cNvPicPr/>
            <p:nvPr/>
          </p:nvPicPr>
          <p:blipFill>
            <a:blip r:embed="rId8">
              <a:extLst>
                <a:ext uri="{BEBA8EAE-BF5A-486C-A8C5-ECC9F3942E4B}">
                  <a14:imgProps xmlns:a14="http://schemas.microsoft.com/office/drawing/2010/main">
                    <a14:imgLayer r:embed="rId9">
                      <a14:imgEffect>
                        <a14:brightnessContrast contrast="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5767" y="4404360"/>
              <a:ext cx="926465" cy="109728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F56E1A8A-BB31-4343-8777-2E62B7D36B99}"/>
                </a:ext>
              </a:extLst>
            </p:cNvPr>
            <p:cNvPicPr/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75037" y="5020310"/>
              <a:ext cx="267970" cy="396240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7334938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321</TotalTime>
  <Words>1239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201op</dc:creator>
  <cp:lastModifiedBy>201op</cp:lastModifiedBy>
  <cp:revision>46</cp:revision>
  <cp:lastPrinted>2023-01-04T02:50:58Z</cp:lastPrinted>
  <dcterms:created xsi:type="dcterms:W3CDTF">2022-10-06T04:41:42Z</dcterms:created>
  <dcterms:modified xsi:type="dcterms:W3CDTF">2023-03-13T05:26:20Z</dcterms:modified>
</cp:coreProperties>
</file>