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2"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AC50F867-F183-405C-9520-111078C0674E}">
          <p14:sldIdLst>
            <p14:sldId id="272"/>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5" autoAdjust="0"/>
    <p:restoredTop sz="94660"/>
  </p:normalViewPr>
  <p:slideViewPr>
    <p:cSldViewPr snapToGrid="0">
      <p:cViewPr>
        <p:scale>
          <a:sx n="90" d="100"/>
          <a:sy n="90" d="100"/>
        </p:scale>
        <p:origin x="390"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59C95B3-89C6-4315-B30F-D5C4D062CE9D}" type="datetimeFigureOut">
              <a:rPr kumimoji="1" lang="ja-JP" altLang="en-US" smtClean="0"/>
              <a:t>2023/3/24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F3B20E0-9824-49EF-BB54-5122250F626A}" type="slidenum">
              <a:rPr kumimoji="1" lang="ja-JP" altLang="en-US" smtClean="0"/>
              <a:t>‹#›</a:t>
            </a:fld>
            <a:endParaRPr kumimoji="1" lang="ja-JP" altLang="en-US"/>
          </a:p>
        </p:txBody>
      </p:sp>
    </p:spTree>
    <p:extLst>
      <p:ext uri="{BB962C8B-B14F-4D97-AF65-F5344CB8AC3E}">
        <p14:creationId xmlns:p14="http://schemas.microsoft.com/office/powerpoint/2010/main" val="37571196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38337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350713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157268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194663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421653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60590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398295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1953191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226534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43037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24524-198B-4720-9DF3-1CACB9A109BB}" type="datetimeFigureOut">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1411868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24524-198B-4720-9DF3-1CACB9A109BB}" type="datetimeFigureOut">
              <a:rPr kumimoji="1" lang="ja-JP" altLang="en-US" smtClean="0"/>
              <a:t>2023/3/24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15F91-5685-46B1-BC97-C910B04D708F}" type="slidenum">
              <a:rPr kumimoji="1" lang="ja-JP" altLang="en-US" smtClean="0"/>
              <a:t>‹#›</a:t>
            </a:fld>
            <a:endParaRPr kumimoji="1" lang="ja-JP" altLang="en-US"/>
          </a:p>
        </p:txBody>
      </p:sp>
    </p:spTree>
    <p:extLst>
      <p:ext uri="{BB962C8B-B14F-4D97-AF65-F5344CB8AC3E}">
        <p14:creationId xmlns:p14="http://schemas.microsoft.com/office/powerpoint/2010/main" val="1810391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52484" y="333131"/>
            <a:ext cx="9526136" cy="410453"/>
          </a:xfrm>
          <a:prstGeom prst="roundRect">
            <a:avLst>
              <a:gd name="adj" fmla="val 243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在宅医療を推進する医療クラーク導入支援事業</a:t>
            </a:r>
          </a:p>
        </p:txBody>
      </p:sp>
      <p:graphicFrame>
        <p:nvGraphicFramePr>
          <p:cNvPr id="2" name="表 1"/>
          <p:cNvGraphicFramePr>
            <a:graphicFrameLocks noGrp="1"/>
          </p:cNvGraphicFramePr>
          <p:nvPr>
            <p:extLst>
              <p:ext uri="{D42A27DB-BD31-4B8C-83A1-F6EECF244321}">
                <p14:modId xmlns:p14="http://schemas.microsoft.com/office/powerpoint/2010/main" val="1737052550"/>
              </p:ext>
            </p:extLst>
          </p:nvPr>
        </p:nvGraphicFramePr>
        <p:xfrm>
          <a:off x="252483" y="2075006"/>
          <a:ext cx="9485194" cy="2512278"/>
        </p:xfrm>
        <a:graphic>
          <a:graphicData uri="http://schemas.openxmlformats.org/drawingml/2006/table">
            <a:tbl>
              <a:tblPr firstRow="1" bandRow="1">
                <a:tableStyleId>{5C22544A-7EE6-4342-B048-85BDC9FD1C3A}</a:tableStyleId>
              </a:tblPr>
              <a:tblGrid>
                <a:gridCol w="4326340">
                  <a:extLst>
                    <a:ext uri="{9D8B030D-6E8A-4147-A177-3AD203B41FA5}">
                      <a16:colId xmlns:a16="http://schemas.microsoft.com/office/drawing/2014/main" val="20000"/>
                    </a:ext>
                  </a:extLst>
                </a:gridCol>
                <a:gridCol w="5158854">
                  <a:extLst>
                    <a:ext uri="{9D8B030D-6E8A-4147-A177-3AD203B41FA5}">
                      <a16:colId xmlns:a16="http://schemas.microsoft.com/office/drawing/2014/main" val="20001"/>
                    </a:ext>
                  </a:extLst>
                </a:gridCol>
              </a:tblGrid>
              <a:tr h="294858">
                <a:tc>
                  <a:txBody>
                    <a:bodyPr/>
                    <a:lstStyle/>
                    <a:p>
                      <a:pPr algn="ctr"/>
                      <a:r>
                        <a:rPr lang="ja-JP" altLang="en-US" sz="1200" b="1" dirty="0">
                          <a:solidFill>
                            <a:schemeClr val="tx1"/>
                          </a:solidFill>
                          <a:latin typeface="+mn-ea"/>
                        </a:rPr>
                        <a:t>在宅医療の推進に向けた課題（診療所）</a:t>
                      </a:r>
                      <a:endParaRPr lang="en-US" altLang="ja-JP" sz="1200" b="1" dirty="0">
                        <a:solidFill>
                          <a:schemeClr val="tx1"/>
                        </a:solidFill>
                        <a:latin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n-ea"/>
                        </a:rPr>
                        <a:t>これまでの県の取組</a:t>
                      </a:r>
                      <a:endParaRPr lang="en-US" altLang="ja-JP" sz="1200" b="1" dirty="0">
                        <a:solidFill>
                          <a:schemeClr val="tx1"/>
                        </a:solidFill>
                        <a:latin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6130">
                <a:tc>
                  <a:txBody>
                    <a:bodyPr/>
                    <a:lstStyle/>
                    <a:p>
                      <a:r>
                        <a:rPr lang="ja-JP" altLang="en-US" sz="1050" dirty="0">
                          <a:solidFill>
                            <a:schemeClr val="tx1"/>
                          </a:solidFill>
                          <a:latin typeface="ＭＳ ゴシック" panose="020B0609070205080204" pitchFamily="49" charset="-128"/>
                          <a:ea typeface="ＭＳ ゴシック" panose="020B0609070205080204" pitchFamily="49" charset="-128"/>
                        </a:rPr>
                        <a:t>（１）在宅医療に対応する設備整備の負担</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在宅医療を実施するための医療機器・車両の導入経費の負担</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50" dirty="0">
                          <a:solidFill>
                            <a:schemeClr val="tx1"/>
                          </a:solidFill>
                          <a:latin typeface="ＭＳ ゴシック" panose="020B0609070205080204" pitchFamily="49" charset="-128"/>
                          <a:ea typeface="ＭＳ ゴシック" panose="020B0609070205080204" pitchFamily="49" charset="-128"/>
                        </a:rPr>
                        <a:t>（１）病床機能分化・連携推進施設設備整備費補助（在宅医療分）</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訪問診療、訪問看護に取り組む医療機関、訪問看護ステーションに対する</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設備整備を支援（Ｈ２８～）</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8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ゴシック" panose="020B0609070205080204" pitchFamily="49" charset="-128"/>
                          <a:ea typeface="ＭＳ ゴシック" panose="020B0609070205080204" pitchFamily="49" charset="-128"/>
                        </a:rPr>
                        <a:t>（２）人材の確保</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ゴシック" panose="020B0609070205080204" pitchFamily="49" charset="-128"/>
                          <a:ea typeface="ＭＳ ゴシック" panose="020B0609070205080204" pitchFamily="49" charset="-128"/>
                        </a:rPr>
                        <a:t>（２）人材の確保</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ゴシック" panose="020B0609070205080204" pitchFamily="49" charset="-128"/>
                          <a:ea typeface="ＭＳ ゴシック" panose="020B0609070205080204" pitchFamily="49" charset="-128"/>
                        </a:rPr>
                        <a:t>　　・在宅医療に従事する者のスキルアップ</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ゴシック" panose="020B0609070205080204" pitchFamily="49" charset="-128"/>
                          <a:ea typeface="ＭＳ ゴシック" panose="020B0609070205080204" pitchFamily="49" charset="-128"/>
                        </a:rPr>
                        <a:t>　　・在宅医療専門研修の実施（Ｈ２５～）</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ゴシック" panose="020B0609070205080204" pitchFamily="49" charset="-128"/>
                          <a:ea typeface="ＭＳ ゴシック" panose="020B0609070205080204" pitchFamily="49" charset="-128"/>
                        </a:rPr>
                        <a:t>　　　在宅医療の従事者に対し職種毎に専門研修を実施　</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r>
                        <a:rPr lang="ja-JP" altLang="en-US" sz="1050" dirty="0">
                          <a:solidFill>
                            <a:schemeClr val="tx1"/>
                          </a:solidFill>
                          <a:latin typeface="ＭＳ ゴシック" panose="020B0609070205080204" pitchFamily="49" charset="-128"/>
                          <a:ea typeface="ＭＳ ゴシック" panose="020B0609070205080204" pitchFamily="49" charset="-128"/>
                        </a:rPr>
                        <a:t>　　・小規模診療所等の医師の事務作業の負担軽減</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50" b="1" dirty="0">
                          <a:solidFill>
                            <a:srgbClr val="FF0000"/>
                          </a:solidFill>
                          <a:latin typeface="ＭＳ ゴシック" panose="020B0609070205080204" pitchFamily="49" charset="-128"/>
                          <a:ea typeface="ＭＳ ゴシック" panose="020B0609070205080204" pitchFamily="49" charset="-128"/>
                        </a:rPr>
                        <a:t>　　・医療クラーク導入支援事業（Ｈ３０～）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00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ＭＳ ゴシック" panose="020B0609070205080204" pitchFamily="49" charset="-128"/>
                          <a:ea typeface="ＭＳ ゴシック" panose="020B0609070205080204" pitchFamily="49" charset="-128"/>
                        </a:rPr>
                        <a:t>（３）多職種の連携体制の確保</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訪問看護、薬局、介護事業所（ケアマネ）等との連携体制の</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構築</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50" dirty="0">
                          <a:solidFill>
                            <a:schemeClr val="tx1"/>
                          </a:solidFill>
                          <a:latin typeface="ＭＳ ゴシック" panose="020B0609070205080204" pitchFamily="49" charset="-128"/>
                          <a:ea typeface="ＭＳ ゴシック" panose="020B0609070205080204" pitchFamily="49" charset="-128"/>
                        </a:rPr>
                        <a:t>（３）多職種の連携体制の確保</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・在宅医療多職種連携研修の実施（Ｈ２５～）</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・在宅医療・介護連携研修会の実施（Ｈ２８）</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・多職種</a:t>
                      </a:r>
                      <a:r>
                        <a:rPr lang="ja-JP" altLang="en-US" sz="1050" dirty="0" err="1">
                          <a:solidFill>
                            <a:schemeClr val="tx1"/>
                          </a:solidFill>
                          <a:latin typeface="ＭＳ ゴシック" panose="020B0609070205080204" pitchFamily="49" charset="-128"/>
                          <a:ea typeface="ＭＳ ゴシック" panose="020B0609070205080204" pitchFamily="49" charset="-128"/>
                        </a:rPr>
                        <a:t>ごちゃ</a:t>
                      </a:r>
                      <a:r>
                        <a:rPr lang="ja-JP" altLang="en-US" sz="1050" dirty="0">
                          <a:solidFill>
                            <a:schemeClr val="tx1"/>
                          </a:solidFill>
                          <a:latin typeface="ＭＳ ゴシック" panose="020B0609070205080204" pitchFamily="49" charset="-128"/>
                          <a:ea typeface="ＭＳ ゴシック" panose="020B0609070205080204" pitchFamily="49" charset="-128"/>
                        </a:rPr>
                        <a:t>まぜ研修会の実施（Ｈ２８，Ｈ２９）</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pSp>
        <p:nvGrpSpPr>
          <p:cNvPr id="15" name="グループ化 14"/>
          <p:cNvGrpSpPr/>
          <p:nvPr/>
        </p:nvGrpSpPr>
        <p:grpSpPr>
          <a:xfrm>
            <a:off x="293426" y="3185183"/>
            <a:ext cx="9403305" cy="425985"/>
            <a:chOff x="245660" y="2775258"/>
            <a:chExt cx="9280476" cy="479304"/>
          </a:xfrm>
        </p:grpSpPr>
        <p:cxnSp>
          <p:nvCxnSpPr>
            <p:cNvPr id="6" name="直線コネクタ 5"/>
            <p:cNvCxnSpPr/>
            <p:nvPr/>
          </p:nvCxnSpPr>
          <p:spPr>
            <a:xfrm>
              <a:off x="245660" y="2775258"/>
              <a:ext cx="928047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45660" y="3224991"/>
              <a:ext cx="9280476" cy="2957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4" name="角丸四角形 13"/>
          <p:cNvSpPr/>
          <p:nvPr/>
        </p:nvSpPr>
        <p:spPr>
          <a:xfrm>
            <a:off x="211540" y="4656544"/>
            <a:ext cx="9526137" cy="2081834"/>
          </a:xfrm>
          <a:prstGeom prst="roundRect">
            <a:avLst>
              <a:gd name="adj" fmla="val 495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ＭＳ ゴシック" panose="020B0609070205080204" pitchFamily="49" charset="-128"/>
                <a:ea typeface="ＭＳ ゴシック" panose="020B0609070205080204" pitchFamily="49" charset="-128"/>
              </a:rPr>
              <a:t>事業概要</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○在宅医療を実施する診療所において、医師の事務作業の補助（文書作成補助、電子カルテの代行入力、関係者間の連絡・調整など）に従事する者の</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人件費を補助する。</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（１）補助対象施設：在宅医療に取り組む診療所（病院は医師事務作業補助体制加算があるため対象外とする。）</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（２）補助対象経費：在宅医療に係る事務を行う従業者の人件費</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（３）基　 準 　額：２００万円／事務担当職員の給与及び社会保険料</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（４）補 　助 　率：１／２（在宅医療関係事務分）</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（５）実施事業件数：毎年度各圏域２箇所程度、</a:t>
            </a:r>
            <a:r>
              <a:rPr lang="ja-JP" altLang="en-US" sz="1050" dirty="0" smtClean="0">
                <a:solidFill>
                  <a:schemeClr val="tx1"/>
                </a:solidFill>
                <a:latin typeface="ＭＳ ゴシック" panose="020B0609070205080204" pitchFamily="49" charset="-128"/>
                <a:ea typeface="ＭＳ ゴシック" panose="020B0609070205080204" pitchFamily="49" charset="-128"/>
              </a:rPr>
              <a:t>県内</a:t>
            </a:r>
            <a:r>
              <a:rPr lang="ja-JP" altLang="en-US" sz="1050" dirty="0">
                <a:solidFill>
                  <a:schemeClr val="tx1"/>
                </a:solidFill>
                <a:latin typeface="ＭＳ ゴシック" panose="020B0609070205080204" pitchFamily="49" charset="-128"/>
                <a:ea typeface="ＭＳ ゴシック" panose="020B0609070205080204" pitchFamily="49" charset="-128"/>
              </a:rPr>
              <a:t>６</a:t>
            </a:r>
            <a:r>
              <a:rPr lang="ja-JP" altLang="en-US" sz="1050" dirty="0" smtClean="0">
                <a:solidFill>
                  <a:schemeClr val="tx1"/>
                </a:solidFill>
                <a:latin typeface="ＭＳ ゴシック" panose="020B0609070205080204" pitchFamily="49" charset="-128"/>
                <a:ea typeface="ＭＳ ゴシック" panose="020B0609070205080204" pitchFamily="49" charset="-128"/>
              </a:rPr>
              <a:t>箇所</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（６）補助する期間：連続する１２月を限度とする。</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（７）交付の条件　：訪問診療等の実施計画において、</a:t>
            </a:r>
            <a:r>
              <a:rPr lang="ja-JP" altLang="en-US" sz="1050" dirty="0" smtClean="0">
                <a:solidFill>
                  <a:schemeClr val="tx1"/>
                </a:solidFill>
                <a:latin typeface="ＭＳ ゴシック" panose="020B0609070205080204" pitchFamily="49" charset="-128"/>
                <a:ea typeface="ＭＳ ゴシック" panose="020B0609070205080204" pitchFamily="49" charset="-128"/>
              </a:rPr>
              <a:t>令和５年度</a:t>
            </a:r>
            <a:r>
              <a:rPr lang="ja-JP" altLang="en-US" sz="1050" dirty="0">
                <a:solidFill>
                  <a:schemeClr val="tx1"/>
                </a:solidFill>
                <a:latin typeface="ＭＳ ゴシック" panose="020B0609070205080204" pitchFamily="49" charset="-128"/>
                <a:ea typeface="ＭＳ ゴシック" panose="020B0609070205080204" pitchFamily="49" charset="-128"/>
              </a:rPr>
              <a:t>の対象患者数（居宅における訪問診療に実患者数に３を乗じた人数と介護施設に　　　　　　　　　　　　　</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おける訪問診療の実患者数との合計）の計画値が</a:t>
            </a:r>
            <a:r>
              <a:rPr lang="ja-JP" altLang="en-US" sz="1050">
                <a:solidFill>
                  <a:schemeClr val="tx1"/>
                </a:solidFill>
                <a:latin typeface="ＭＳ ゴシック" panose="020B0609070205080204" pitchFamily="49" charset="-128"/>
                <a:ea typeface="ＭＳ ゴシック" panose="020B0609070205080204" pitchFamily="49" charset="-128"/>
              </a:rPr>
              <a:t>、</a:t>
            </a:r>
            <a:r>
              <a:rPr lang="ja-JP" altLang="en-US" sz="1050" smtClean="0">
                <a:solidFill>
                  <a:schemeClr val="tx1"/>
                </a:solidFill>
                <a:latin typeface="ＭＳ ゴシック" panose="020B0609070205080204" pitchFamily="49" charset="-128"/>
                <a:ea typeface="ＭＳ ゴシック" panose="020B0609070205080204" pitchFamily="49" charset="-128"/>
              </a:rPr>
              <a:t>令和４年度</a:t>
            </a:r>
            <a:r>
              <a:rPr lang="ja-JP" altLang="en-US" sz="1050" dirty="0">
                <a:solidFill>
                  <a:schemeClr val="tx1"/>
                </a:solidFill>
                <a:latin typeface="ＭＳ ゴシック" panose="020B0609070205080204" pitchFamily="49" charset="-128"/>
                <a:ea typeface="ＭＳ ゴシック" panose="020B0609070205080204" pitchFamily="49" charset="-128"/>
              </a:rPr>
              <a:t>の対象患者数の実績値を１２人以上上回る計画を策定すること。</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ゴシック" panose="020B0609070205080204" pitchFamily="49" charset="-128"/>
                <a:ea typeface="ＭＳ ゴシック" panose="020B0609070205080204" pitchFamily="49" charset="-128"/>
              </a:rPr>
              <a:t>　　　　</a:t>
            </a:r>
            <a:endParaRPr lang="en-US" altLang="ja-JP" sz="1050" dirty="0">
              <a:solidFill>
                <a:schemeClr val="tx1"/>
              </a:solidFill>
              <a:latin typeface="ＭＳ ゴシック" panose="020B0609070205080204" pitchFamily="49" charset="-128"/>
              <a:ea typeface="ＭＳ ゴシック" panose="020B0609070205080204" pitchFamily="49" charset="-128"/>
            </a:endParaRPr>
          </a:p>
        </p:txBody>
      </p:sp>
      <p:sp>
        <p:nvSpPr>
          <p:cNvPr id="17" name="右矢印 16"/>
          <p:cNvSpPr/>
          <p:nvPr/>
        </p:nvSpPr>
        <p:spPr>
          <a:xfrm>
            <a:off x="4340383" y="2555366"/>
            <a:ext cx="491319" cy="191069"/>
          </a:xfrm>
          <a:prstGeom prst="rightArrow">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a:off x="4340383" y="3317247"/>
            <a:ext cx="491319" cy="191069"/>
          </a:xfrm>
          <a:prstGeom prst="rightArrow">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4340384" y="4172272"/>
            <a:ext cx="491319" cy="191069"/>
          </a:xfrm>
          <a:prstGeom prst="rightArrow">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4320512" y="3629836"/>
            <a:ext cx="491319" cy="191069"/>
          </a:xfrm>
          <a:prstGeom prst="rightArrow">
            <a:avLst/>
          </a:prstGeom>
          <a:pattFill prst="dkVert">
            <a:fgClr>
              <a:srgbClr val="99FF99"/>
            </a:fgClr>
            <a:bgClr>
              <a:schemeClr val="bg1"/>
            </a:bgClr>
          </a:patt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464024" y="3623932"/>
            <a:ext cx="9062112" cy="2326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52483" y="820156"/>
            <a:ext cx="9526137" cy="1126590"/>
          </a:xfrm>
          <a:prstGeom prst="roundRect">
            <a:avLst>
              <a:gd name="adj" fmla="val 495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ＭＳ ゴシック" panose="020B0609070205080204" pitchFamily="49" charset="-128"/>
                <a:ea typeface="ＭＳ ゴシック" panose="020B0609070205080204" pitchFamily="49" charset="-128"/>
              </a:rPr>
              <a:t>事業の趣旨</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a:p>
            <a:r>
              <a:rPr lang="ja-JP" altLang="en-US" sz="1050" dirty="0">
                <a:solidFill>
                  <a:schemeClr val="tx1"/>
                </a:solidFill>
                <a:latin typeface="ＭＳ 明朝" panose="02020609040205080304" pitchFamily="17" charset="-128"/>
                <a:ea typeface="ＭＳ 明朝" panose="02020609040205080304" pitchFamily="17" charset="-128"/>
              </a:rPr>
              <a:t>　地域医療構想の実現に向けて在宅医療を推進する必要があるため、これまで下表のとおりそれぞれの課題に対し取り組んできたところであるが、地域の開業医の高齢化等により診療所が減少している現状があり、今後、在宅医療に取り組む医師の確保が課題となっている。</a:t>
            </a:r>
            <a:endParaRPr lang="en-US" altLang="ja-JP" sz="1050" dirty="0">
              <a:solidFill>
                <a:schemeClr val="tx1"/>
              </a:solidFill>
              <a:latin typeface="ＭＳ 明朝" panose="02020609040205080304" pitchFamily="17" charset="-128"/>
              <a:ea typeface="ＭＳ 明朝" panose="02020609040205080304" pitchFamily="17" charset="-128"/>
            </a:endParaRPr>
          </a:p>
          <a:p>
            <a:r>
              <a:rPr lang="ja-JP" altLang="en-US" sz="1050" dirty="0">
                <a:solidFill>
                  <a:schemeClr val="tx1"/>
                </a:solidFill>
                <a:latin typeface="ＭＳ 明朝" panose="02020609040205080304" pitchFamily="17" charset="-128"/>
                <a:ea typeface="ＭＳ 明朝" panose="02020609040205080304" pitchFamily="17" charset="-128"/>
              </a:rPr>
              <a:t>　在宅医療に取り組む医師は業務量が多く、特に多数の小規模な診療所においては、今後も増加する在宅医療のニーズに十分に応えることが困難になると見込まれ、医師をサポートする体制づくりが必要となっていることから、医療クラークを配置して医師の負担を軽減することにより、在宅医療を推進する取組を支援するものである。</a:t>
            </a:r>
            <a:endParaRPr lang="en-US" altLang="ja-JP" sz="105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206269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4175</TotalTime>
  <Words>670</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ＭＳ 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201op</dc:creator>
  <cp:lastModifiedBy>Windows ユーザー</cp:lastModifiedBy>
  <cp:revision>243</cp:revision>
  <cp:lastPrinted>2019-04-17T00:32:24Z</cp:lastPrinted>
  <dcterms:created xsi:type="dcterms:W3CDTF">2015-03-08T10:14:29Z</dcterms:created>
  <dcterms:modified xsi:type="dcterms:W3CDTF">2023-03-24T00:28:06Z</dcterms:modified>
</cp:coreProperties>
</file>