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4"/>
  </p:notesMasterIdLst>
  <p:handoutMasterIdLst>
    <p:handoutMasterId r:id="rId5"/>
  </p:handoutMasterIdLst>
  <p:sldIdLst>
    <p:sldId id="315" r:id="rId2"/>
    <p:sldId id="316" r:id="rId3"/>
  </p:sldIdLst>
  <p:sldSz cx="10691813" cy="7559675"/>
  <p:notesSz cx="6807200" cy="9939338"/>
  <p:defaultTextStyle>
    <a:defPPr>
      <a:defRPr lang="ja-JP"/>
    </a:defPPr>
    <a:lvl1pPr marL="0" algn="l" defTabSz="1042744" rtl="0" eaLnBrk="1" latinLnBrk="0" hangingPunct="1">
      <a:defRPr kumimoji="1" sz="2053" kern="1200">
        <a:solidFill>
          <a:schemeClr val="tx1"/>
        </a:solidFill>
        <a:latin typeface="+mn-lt"/>
        <a:ea typeface="+mn-ea"/>
        <a:cs typeface="+mn-cs"/>
      </a:defRPr>
    </a:lvl1pPr>
    <a:lvl2pPr marL="521373" algn="l" defTabSz="1042744" rtl="0" eaLnBrk="1" latinLnBrk="0" hangingPunct="1">
      <a:defRPr kumimoji="1" sz="2053" kern="1200">
        <a:solidFill>
          <a:schemeClr val="tx1"/>
        </a:solidFill>
        <a:latin typeface="+mn-lt"/>
        <a:ea typeface="+mn-ea"/>
        <a:cs typeface="+mn-cs"/>
      </a:defRPr>
    </a:lvl2pPr>
    <a:lvl3pPr marL="1042744" algn="l" defTabSz="1042744" rtl="0" eaLnBrk="1" latinLnBrk="0" hangingPunct="1">
      <a:defRPr kumimoji="1" sz="2053" kern="1200">
        <a:solidFill>
          <a:schemeClr val="tx1"/>
        </a:solidFill>
        <a:latin typeface="+mn-lt"/>
        <a:ea typeface="+mn-ea"/>
        <a:cs typeface="+mn-cs"/>
      </a:defRPr>
    </a:lvl3pPr>
    <a:lvl4pPr marL="1564117" algn="l" defTabSz="1042744" rtl="0" eaLnBrk="1" latinLnBrk="0" hangingPunct="1">
      <a:defRPr kumimoji="1" sz="2053" kern="1200">
        <a:solidFill>
          <a:schemeClr val="tx1"/>
        </a:solidFill>
        <a:latin typeface="+mn-lt"/>
        <a:ea typeface="+mn-ea"/>
        <a:cs typeface="+mn-cs"/>
      </a:defRPr>
    </a:lvl4pPr>
    <a:lvl5pPr marL="2085489" algn="l" defTabSz="1042744" rtl="0" eaLnBrk="1" latinLnBrk="0" hangingPunct="1">
      <a:defRPr kumimoji="1" sz="2053" kern="1200">
        <a:solidFill>
          <a:schemeClr val="tx1"/>
        </a:solidFill>
        <a:latin typeface="+mn-lt"/>
        <a:ea typeface="+mn-ea"/>
        <a:cs typeface="+mn-cs"/>
      </a:defRPr>
    </a:lvl5pPr>
    <a:lvl6pPr marL="2606860" algn="l" defTabSz="1042744" rtl="0" eaLnBrk="1" latinLnBrk="0" hangingPunct="1">
      <a:defRPr kumimoji="1" sz="2053" kern="1200">
        <a:solidFill>
          <a:schemeClr val="tx1"/>
        </a:solidFill>
        <a:latin typeface="+mn-lt"/>
        <a:ea typeface="+mn-ea"/>
        <a:cs typeface="+mn-cs"/>
      </a:defRPr>
    </a:lvl6pPr>
    <a:lvl7pPr marL="3128233" algn="l" defTabSz="1042744" rtl="0" eaLnBrk="1" latinLnBrk="0" hangingPunct="1">
      <a:defRPr kumimoji="1" sz="2053" kern="1200">
        <a:solidFill>
          <a:schemeClr val="tx1"/>
        </a:solidFill>
        <a:latin typeface="+mn-lt"/>
        <a:ea typeface="+mn-ea"/>
        <a:cs typeface="+mn-cs"/>
      </a:defRPr>
    </a:lvl7pPr>
    <a:lvl8pPr marL="3649605" algn="l" defTabSz="1042744" rtl="0" eaLnBrk="1" latinLnBrk="0" hangingPunct="1">
      <a:defRPr kumimoji="1" sz="2053" kern="1200">
        <a:solidFill>
          <a:schemeClr val="tx1"/>
        </a:solidFill>
        <a:latin typeface="+mn-lt"/>
        <a:ea typeface="+mn-ea"/>
        <a:cs typeface="+mn-cs"/>
      </a:defRPr>
    </a:lvl8pPr>
    <a:lvl9pPr marL="4170977" algn="l" defTabSz="1042744"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FF"/>
    <a:srgbClr val="FEE7A8"/>
    <a:srgbClr val="FF6600"/>
    <a:srgbClr val="79FFB6"/>
    <a:srgbClr val="FF5050"/>
    <a:srgbClr val="FFFFFF"/>
    <a:srgbClr val="2FFF8D"/>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AF606853-7671-496A-8E4F-DF71F8EC918B}" styleName="濃色スタイル 1 - アクセント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523" autoAdjust="0"/>
  </p:normalViewPr>
  <p:slideViewPr>
    <p:cSldViewPr snapToGrid="0">
      <p:cViewPr varScale="1">
        <p:scale>
          <a:sx n="65" d="100"/>
          <a:sy n="65" d="100"/>
        </p:scale>
        <p:origin x="1122" y="7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89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6"/>
            <a:ext cx="2949787" cy="498693"/>
          </a:xfrm>
          <a:prstGeom prst="rect">
            <a:avLst/>
          </a:prstGeom>
        </p:spPr>
        <p:txBody>
          <a:bodyPr vert="horz" lIns="91388" tIns="45696" rIns="91388" bIns="45696"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846" y="6"/>
            <a:ext cx="2949787" cy="498693"/>
          </a:xfrm>
          <a:prstGeom prst="rect">
            <a:avLst/>
          </a:prstGeom>
        </p:spPr>
        <p:txBody>
          <a:bodyPr vert="horz" lIns="91388" tIns="45696" rIns="91388" bIns="45696" rtlCol="0"/>
          <a:lstStyle>
            <a:lvl1pPr algn="r">
              <a:defRPr sz="1200"/>
            </a:lvl1pPr>
          </a:lstStyle>
          <a:p>
            <a:fld id="{5655326E-A809-4716-86C6-E5543B2C257C}" type="datetimeFigureOut">
              <a:rPr kumimoji="1" lang="ja-JP" altLang="en-US" smtClean="0"/>
              <a:t>2017/6/30</a:t>
            </a:fld>
            <a:endParaRPr kumimoji="1" lang="ja-JP" altLang="en-US" dirty="0"/>
          </a:p>
        </p:txBody>
      </p:sp>
      <p:sp>
        <p:nvSpPr>
          <p:cNvPr id="4" name="フッター プレースホルダー 3"/>
          <p:cNvSpPr>
            <a:spLocks noGrp="1"/>
          </p:cNvSpPr>
          <p:nvPr>
            <p:ph type="ftr" sz="quarter" idx="2"/>
          </p:nvPr>
        </p:nvSpPr>
        <p:spPr>
          <a:xfrm>
            <a:off x="10" y="9440647"/>
            <a:ext cx="2949787" cy="498692"/>
          </a:xfrm>
          <a:prstGeom prst="rect">
            <a:avLst/>
          </a:prstGeom>
        </p:spPr>
        <p:txBody>
          <a:bodyPr vert="horz" lIns="91388" tIns="45696" rIns="91388" bIns="45696"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846" y="9440647"/>
            <a:ext cx="2949787" cy="498692"/>
          </a:xfrm>
          <a:prstGeom prst="rect">
            <a:avLst/>
          </a:prstGeom>
        </p:spPr>
        <p:txBody>
          <a:bodyPr vert="horz" lIns="91388" tIns="45696" rIns="91388" bIns="45696" rtlCol="0" anchor="b"/>
          <a:lstStyle>
            <a:lvl1pPr algn="r">
              <a:defRPr sz="1200"/>
            </a:lvl1pPr>
          </a:lstStyle>
          <a:p>
            <a:fld id="{86AAD4D8-C251-4BEC-92E8-A3A4A5E3247D}" type="slidenum">
              <a:rPr kumimoji="1" lang="ja-JP" altLang="en-US" smtClean="0"/>
              <a:t>‹#›</a:t>
            </a:fld>
            <a:endParaRPr kumimoji="1" lang="ja-JP" altLang="en-US" dirty="0"/>
          </a:p>
        </p:txBody>
      </p:sp>
    </p:spTree>
    <p:extLst>
      <p:ext uri="{BB962C8B-B14F-4D97-AF65-F5344CB8AC3E}">
        <p14:creationId xmlns:p14="http://schemas.microsoft.com/office/powerpoint/2010/main" val="2252274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4"/>
            <a:ext cx="2949575" cy="498474"/>
          </a:xfrm>
          <a:prstGeom prst="rect">
            <a:avLst/>
          </a:prstGeom>
        </p:spPr>
        <p:txBody>
          <a:bodyPr vert="horz" lIns="91401" tIns="45701" rIns="91401" bIns="45701"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40" y="4"/>
            <a:ext cx="2949575" cy="498474"/>
          </a:xfrm>
          <a:prstGeom prst="rect">
            <a:avLst/>
          </a:prstGeom>
        </p:spPr>
        <p:txBody>
          <a:bodyPr vert="horz" lIns="91401" tIns="45701" rIns="91401" bIns="45701" rtlCol="0"/>
          <a:lstStyle>
            <a:lvl1pPr algn="r">
              <a:defRPr sz="1200"/>
            </a:lvl1pPr>
          </a:lstStyle>
          <a:p>
            <a:fld id="{298C6D3B-D5D3-4D8F-AF24-E150C0FD5825}" type="datetimeFigureOut">
              <a:rPr kumimoji="1" lang="ja-JP" altLang="en-US" smtClean="0"/>
              <a:t>2017/6/30</a:t>
            </a:fld>
            <a:endParaRPr kumimoji="1" lang="ja-JP" altLang="en-US" dirty="0"/>
          </a:p>
        </p:txBody>
      </p:sp>
      <p:sp>
        <p:nvSpPr>
          <p:cNvPr id="4" name="スライド イメージ プレースホルダー 3"/>
          <p:cNvSpPr>
            <a:spLocks noGrp="1" noRot="1" noChangeAspect="1"/>
          </p:cNvSpPr>
          <p:nvPr>
            <p:ph type="sldImg" idx="2"/>
          </p:nvPr>
        </p:nvSpPr>
        <p:spPr>
          <a:xfrm>
            <a:off x="1031875" y="1241425"/>
            <a:ext cx="4743450" cy="3355975"/>
          </a:xfrm>
          <a:prstGeom prst="rect">
            <a:avLst/>
          </a:prstGeom>
          <a:noFill/>
          <a:ln w="12700">
            <a:solidFill>
              <a:prstClr val="black"/>
            </a:solidFill>
          </a:ln>
        </p:spPr>
        <p:txBody>
          <a:bodyPr vert="horz" lIns="91401" tIns="45701" rIns="91401" bIns="45701" rtlCol="0" anchor="ctr"/>
          <a:lstStyle/>
          <a:p>
            <a:endParaRPr lang="ja-JP" altLang="en-US" dirty="0"/>
          </a:p>
        </p:txBody>
      </p:sp>
      <p:sp>
        <p:nvSpPr>
          <p:cNvPr id="5" name="ノート プレースホルダー 4"/>
          <p:cNvSpPr>
            <a:spLocks noGrp="1"/>
          </p:cNvSpPr>
          <p:nvPr>
            <p:ph type="body" sz="quarter" idx="3"/>
          </p:nvPr>
        </p:nvSpPr>
        <p:spPr>
          <a:xfrm>
            <a:off x="681045" y="4783140"/>
            <a:ext cx="5445125" cy="3913188"/>
          </a:xfrm>
          <a:prstGeom prst="rect">
            <a:avLst/>
          </a:prstGeom>
        </p:spPr>
        <p:txBody>
          <a:bodyPr vert="horz" lIns="91401" tIns="45701" rIns="91401" bIns="4570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9"/>
            <a:ext cx="2949575" cy="498474"/>
          </a:xfrm>
          <a:prstGeom prst="rect">
            <a:avLst/>
          </a:prstGeom>
        </p:spPr>
        <p:txBody>
          <a:bodyPr vert="horz" lIns="91401" tIns="45701" rIns="91401" bIns="45701"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40" y="9440869"/>
            <a:ext cx="2949575" cy="498474"/>
          </a:xfrm>
          <a:prstGeom prst="rect">
            <a:avLst/>
          </a:prstGeom>
        </p:spPr>
        <p:txBody>
          <a:bodyPr vert="horz" lIns="91401" tIns="45701" rIns="91401" bIns="45701" rtlCol="0" anchor="b"/>
          <a:lstStyle>
            <a:lvl1pPr algn="r">
              <a:defRPr sz="1200"/>
            </a:lvl1pPr>
          </a:lstStyle>
          <a:p>
            <a:fld id="{65F425BA-2E30-4BBA-938F-377E14C18160}" type="slidenum">
              <a:rPr kumimoji="1" lang="ja-JP" altLang="en-US" smtClean="0"/>
              <a:t>‹#›</a:t>
            </a:fld>
            <a:endParaRPr kumimoji="1" lang="ja-JP" altLang="en-US" dirty="0"/>
          </a:p>
        </p:txBody>
      </p:sp>
    </p:spTree>
    <p:extLst>
      <p:ext uri="{BB962C8B-B14F-4D97-AF65-F5344CB8AC3E}">
        <p14:creationId xmlns:p14="http://schemas.microsoft.com/office/powerpoint/2010/main" val="1040073671"/>
      </p:ext>
    </p:extLst>
  </p:cSld>
  <p:clrMap bg1="lt1" tx1="dk1" bg2="lt2" tx2="dk2" accent1="accent1" accent2="accent2" accent3="accent3" accent4="accent4" accent5="accent5" accent6="accent6" hlink="hlink" folHlink="folHlink"/>
  <p:notesStyle>
    <a:lvl1pPr marL="0" algn="l" defTabSz="1042744" rtl="0" eaLnBrk="1" latinLnBrk="0" hangingPunct="1">
      <a:defRPr kumimoji="1" sz="1369" kern="1200">
        <a:solidFill>
          <a:schemeClr val="tx1"/>
        </a:solidFill>
        <a:latin typeface="+mn-lt"/>
        <a:ea typeface="+mn-ea"/>
        <a:cs typeface="+mn-cs"/>
      </a:defRPr>
    </a:lvl1pPr>
    <a:lvl2pPr marL="521373" algn="l" defTabSz="1042744" rtl="0" eaLnBrk="1" latinLnBrk="0" hangingPunct="1">
      <a:defRPr kumimoji="1" sz="1369" kern="1200">
        <a:solidFill>
          <a:schemeClr val="tx1"/>
        </a:solidFill>
        <a:latin typeface="+mn-lt"/>
        <a:ea typeface="+mn-ea"/>
        <a:cs typeface="+mn-cs"/>
      </a:defRPr>
    </a:lvl2pPr>
    <a:lvl3pPr marL="1042744" algn="l" defTabSz="1042744" rtl="0" eaLnBrk="1" latinLnBrk="0" hangingPunct="1">
      <a:defRPr kumimoji="1" sz="1369" kern="1200">
        <a:solidFill>
          <a:schemeClr val="tx1"/>
        </a:solidFill>
        <a:latin typeface="+mn-lt"/>
        <a:ea typeface="+mn-ea"/>
        <a:cs typeface="+mn-cs"/>
      </a:defRPr>
    </a:lvl3pPr>
    <a:lvl4pPr marL="1564117" algn="l" defTabSz="1042744" rtl="0" eaLnBrk="1" latinLnBrk="0" hangingPunct="1">
      <a:defRPr kumimoji="1" sz="1369" kern="1200">
        <a:solidFill>
          <a:schemeClr val="tx1"/>
        </a:solidFill>
        <a:latin typeface="+mn-lt"/>
        <a:ea typeface="+mn-ea"/>
        <a:cs typeface="+mn-cs"/>
      </a:defRPr>
    </a:lvl4pPr>
    <a:lvl5pPr marL="2085489" algn="l" defTabSz="1042744" rtl="0" eaLnBrk="1" latinLnBrk="0" hangingPunct="1">
      <a:defRPr kumimoji="1" sz="1369" kern="1200">
        <a:solidFill>
          <a:schemeClr val="tx1"/>
        </a:solidFill>
        <a:latin typeface="+mn-lt"/>
        <a:ea typeface="+mn-ea"/>
        <a:cs typeface="+mn-cs"/>
      </a:defRPr>
    </a:lvl5pPr>
    <a:lvl6pPr marL="2606860" algn="l" defTabSz="1042744" rtl="0" eaLnBrk="1" latinLnBrk="0" hangingPunct="1">
      <a:defRPr kumimoji="1" sz="1369" kern="1200">
        <a:solidFill>
          <a:schemeClr val="tx1"/>
        </a:solidFill>
        <a:latin typeface="+mn-lt"/>
        <a:ea typeface="+mn-ea"/>
        <a:cs typeface="+mn-cs"/>
      </a:defRPr>
    </a:lvl6pPr>
    <a:lvl7pPr marL="3128233" algn="l" defTabSz="1042744" rtl="0" eaLnBrk="1" latinLnBrk="0" hangingPunct="1">
      <a:defRPr kumimoji="1" sz="1369" kern="1200">
        <a:solidFill>
          <a:schemeClr val="tx1"/>
        </a:solidFill>
        <a:latin typeface="+mn-lt"/>
        <a:ea typeface="+mn-ea"/>
        <a:cs typeface="+mn-cs"/>
      </a:defRPr>
    </a:lvl7pPr>
    <a:lvl8pPr marL="3649605" algn="l" defTabSz="1042744" rtl="0" eaLnBrk="1" latinLnBrk="0" hangingPunct="1">
      <a:defRPr kumimoji="1" sz="1369" kern="1200">
        <a:solidFill>
          <a:schemeClr val="tx1"/>
        </a:solidFill>
        <a:latin typeface="+mn-lt"/>
        <a:ea typeface="+mn-ea"/>
        <a:cs typeface="+mn-cs"/>
      </a:defRPr>
    </a:lvl8pPr>
    <a:lvl9pPr marL="4170977" algn="l" defTabSz="1042744" rtl="0" eaLnBrk="1" latinLnBrk="0" hangingPunct="1">
      <a:defRPr kumimoji="1" sz="13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869A78B-290C-480B-8F00-A899F7E6BBD5}"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106490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32236EB-D6D9-48B2-B448-371AADBD0B58}"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784530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D0056D2-3814-47B3-9877-B1FF80E50884}"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502799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96CCCD1-B181-4A9C-83BE-6017E1879B25}"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572085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5AEC248-5343-42F6-A257-E797CD030F95}"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ja-JP" alt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2012818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1797C71-57CC-438C-9EF5-E4997E51BCE2}"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68203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8661FED-42E4-48AF-AF39-1517D21B9D36}"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ja-JP" alt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74311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2B2AA4D-A1DC-43C8-957B-5EBAD2AF7C5D}"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ja-JP" alt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44629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AAD338-69B6-45CF-B377-0925050C178C}"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ja-JP" alt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89854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0CCF456-FE1E-4B5A-86D4-8F3678D85A75}"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198986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7EA3F4E-B481-4BBC-B412-DD1AE94A19F0}"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ja-JP" alt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1148605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308CBD91-6E3D-4CD1-9711-75113E2D3307}" type="datetime1">
              <a:rPr lang="ja-JP" altLang="en-US" smtClean="0">
                <a:solidFill>
                  <a:prstClr val="black">
                    <a:tint val="75000"/>
                  </a:prstClr>
                </a:solidFill>
              </a:rPr>
              <a:t>2017/6/30</a:t>
            </a:fld>
            <a:endParaRPr lang="ja-JP" altLang="en-US" dirty="0">
              <a:solidFill>
                <a:prstClr val="black">
                  <a:tint val="75000"/>
                </a:prstClr>
              </a:solidFill>
            </a:endParaRPr>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ja-JP" altLang="en-US" dirty="0">
              <a:solidFill>
                <a:prstClr val="black">
                  <a:tint val="75000"/>
                </a:prstClr>
              </a:solidFill>
            </a:endParaRPr>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E950C8C5-7C62-4368-B1CB-2BA414C59FAC}"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4115341061"/>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10" Type="http://schemas.openxmlformats.org/officeDocument/2006/relationships/image" Target="../media/image9.jp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1383563" y="169118"/>
            <a:ext cx="8049567" cy="505215"/>
          </a:xfrm>
          <a:solidFill>
            <a:srgbClr val="0070C0"/>
          </a:solidFill>
          <a:ln>
            <a:solidFill>
              <a:schemeClr val="tx1">
                <a:lumMod val="95000"/>
                <a:lumOff val="5000"/>
              </a:schemeClr>
            </a:solidFill>
          </a:ln>
          <a:effectLst/>
          <a:scene3d>
            <a:camera prst="orthographicFront"/>
            <a:lightRig rig="threePt" dir="t"/>
          </a:scene3d>
          <a:sp3d>
            <a:bevelT/>
          </a:sp3d>
        </p:spPr>
        <p:txBody>
          <a:bodyPr>
            <a:noAutofit/>
          </a:bodyPr>
          <a:lstStyle/>
          <a:p>
            <a:pPr algn="ctr"/>
            <a:r>
              <a:rPr lang="ja-JP" altLang="en-US" sz="2646" b="1" dirty="0">
                <a:solidFill>
                  <a:schemeClr val="bg1"/>
                </a:solidFill>
                <a:latin typeface="ＭＳ ゴシック" panose="020B0609070205080204" pitchFamily="49" charset="-128"/>
                <a:ea typeface="ＭＳ ゴシック" panose="020B0609070205080204" pitchFamily="49" charset="-128"/>
              </a:rPr>
              <a:t>原子力災害に係る避難先施設の登録について</a:t>
            </a:r>
          </a:p>
        </p:txBody>
      </p:sp>
      <p:sp>
        <p:nvSpPr>
          <p:cNvPr id="8" name="角丸四角形 7"/>
          <p:cNvSpPr/>
          <p:nvPr/>
        </p:nvSpPr>
        <p:spPr>
          <a:xfrm>
            <a:off x="611380" y="2631352"/>
            <a:ext cx="4572042" cy="1187776"/>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39683" rIns="39683" bIns="39683" rtlCol="0" anchor="ctr"/>
          <a:lstStyle/>
          <a:p>
            <a:pPr marL="201239" indent="-201239"/>
            <a:r>
              <a:rPr lang="ja-JP" altLang="en-US" sz="1543" dirty="0">
                <a:solidFill>
                  <a:schemeClr val="tx1"/>
                </a:solidFill>
                <a:latin typeface="ＭＳ ゴシック" panose="020B0609070205080204" pitchFamily="49" charset="-128"/>
                <a:ea typeface="ＭＳ ゴシック" panose="020B0609070205080204" pitchFamily="49" charset="-128"/>
              </a:rPr>
              <a:t>◇避難又は一時移転を行う必要がある医療機関の入院患者や社会福祉施設等の入所者の受入れ</a:t>
            </a:r>
            <a:endParaRPr lang="en-US" altLang="ja-JP" sz="1543" dirty="0">
              <a:solidFill>
                <a:schemeClr val="tx1"/>
              </a:solidFill>
              <a:latin typeface="ＭＳ ゴシック" panose="020B0609070205080204" pitchFamily="49" charset="-128"/>
              <a:ea typeface="ＭＳ ゴシック" panose="020B0609070205080204" pitchFamily="49" charset="-128"/>
            </a:endParaRPr>
          </a:p>
          <a:p>
            <a:r>
              <a:rPr lang="ja-JP" altLang="en-US" sz="12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12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543" dirty="0" smtClean="0">
                <a:solidFill>
                  <a:schemeClr val="tx1"/>
                </a:solidFill>
                <a:latin typeface="ＭＳ ゴシック" panose="020B0609070205080204" pitchFamily="49" charset="-128"/>
                <a:ea typeface="ＭＳ ゴシック" panose="020B0609070205080204" pitchFamily="49" charset="-128"/>
              </a:rPr>
              <a:t>◇</a:t>
            </a:r>
            <a:r>
              <a:rPr lang="ja-JP" altLang="en-US" sz="1543" dirty="0">
                <a:solidFill>
                  <a:schemeClr val="tx1"/>
                </a:solidFill>
                <a:latin typeface="ＭＳ ゴシック" panose="020B0609070205080204" pitchFamily="49" charset="-128"/>
                <a:ea typeface="ＭＳ ゴシック" panose="020B0609070205080204" pitchFamily="49" charset="-128"/>
              </a:rPr>
              <a:t>避難生活に必要な支援</a:t>
            </a:r>
            <a:endParaRPr lang="en-US" altLang="ja-JP" sz="1543"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p:cNvSpPr/>
          <p:nvPr/>
        </p:nvSpPr>
        <p:spPr>
          <a:xfrm>
            <a:off x="521877" y="2370674"/>
            <a:ext cx="1938636" cy="319725"/>
          </a:xfrm>
          <a:prstGeom prst="rect">
            <a:avLst/>
          </a:prstGeom>
          <a:solidFill>
            <a:srgbClr val="00B050"/>
          </a:solidFill>
          <a:ln>
            <a:solidFill>
              <a:schemeClr val="tx1">
                <a:lumMod val="95000"/>
                <a:lumOff val="5000"/>
              </a:schemeClr>
            </a:solidFill>
          </a:ln>
          <a:scene3d>
            <a:camera prst="orthographicFront"/>
            <a:lightRig rig="threePt" dir="t"/>
          </a:scene3d>
          <a:sp3d contourW="12700">
            <a:bevelT w="50800"/>
            <a:contourClr>
              <a:schemeClr val="accent6">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79367" tIns="39683" rIns="79367" bIns="39683" rtlCol="0" anchor="ctr"/>
          <a:lstStyle/>
          <a:p>
            <a:r>
              <a:rPr lang="ja-JP" altLang="en-US" sz="1543" b="1" dirty="0">
                <a:solidFill>
                  <a:schemeClr val="bg1"/>
                </a:solidFill>
                <a:latin typeface="ＭＳ ゴシック" panose="020B0609070205080204" pitchFamily="49" charset="-128"/>
                <a:ea typeface="ＭＳ ゴシック" panose="020B0609070205080204" pitchFamily="49" charset="-128"/>
              </a:rPr>
              <a:t>避難先施設の役割</a:t>
            </a:r>
          </a:p>
        </p:txBody>
      </p:sp>
      <p:sp>
        <p:nvSpPr>
          <p:cNvPr id="10" name="対角する 2 つの角を丸めた四角形 9"/>
          <p:cNvSpPr/>
          <p:nvPr/>
        </p:nvSpPr>
        <p:spPr>
          <a:xfrm>
            <a:off x="521874" y="845826"/>
            <a:ext cx="9722580" cy="1431134"/>
          </a:xfrm>
          <a:prstGeom prst="round2DiagRect">
            <a:avLst/>
          </a:prstGeom>
          <a:solidFill>
            <a:srgbClr val="FFFF99"/>
          </a:solidFill>
          <a:ln w="63500" cmpd="thickThi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9683" tIns="39683" rIns="39683" bIns="0" rtlCol="0" anchor="ctr"/>
          <a:lstStyle/>
          <a:p>
            <a:r>
              <a:rPr lang="ja-JP" altLang="en-US" sz="1323" dirty="0">
                <a:solidFill>
                  <a:schemeClr val="tx1"/>
                </a:solidFill>
              </a:rPr>
              <a:t>　</a:t>
            </a:r>
            <a:r>
              <a:rPr lang="ja-JP" altLang="en-US" sz="1433" dirty="0">
                <a:solidFill>
                  <a:schemeClr val="tx1"/>
                </a:solidFill>
              </a:rPr>
              <a:t>東通原子力発電所における事故等により原子力災害が発生した場合に、原子力発電所から概ね３０ｋｍ圏内に所在する医療機関及び社会福祉施設等に入院・入所している方々を迅速に避難させることができるよう、「青森県原子力災害に係る避難先施設登録制度実施要綱」を定め、多く</a:t>
            </a:r>
            <a:r>
              <a:rPr lang="ja-JP" altLang="en-US" sz="1433" dirty="0" smtClean="0">
                <a:solidFill>
                  <a:schemeClr val="tx1"/>
                </a:solidFill>
              </a:rPr>
              <a:t>の医療機関及び社会福祉施設</a:t>
            </a:r>
            <a:r>
              <a:rPr lang="ja-JP" altLang="en-US" sz="1433" dirty="0">
                <a:solidFill>
                  <a:schemeClr val="tx1"/>
                </a:solidFill>
              </a:rPr>
              <a:t>等に避難先としてご登録いただいているところですが、</a:t>
            </a:r>
            <a:r>
              <a:rPr lang="ja-JP" altLang="en-US" sz="1433" b="1" u="sng" dirty="0">
                <a:solidFill>
                  <a:srgbClr val="FF0000"/>
                </a:solidFill>
              </a:rPr>
              <a:t>さらにより多くの避難先を確保するため、避難先施設としての登録をお願いします。</a:t>
            </a:r>
            <a:endParaRPr lang="en-US" altLang="ja-JP" sz="1433" b="1" u="sng" dirty="0">
              <a:solidFill>
                <a:srgbClr val="FF0000"/>
              </a:solidFill>
            </a:endParaRPr>
          </a:p>
          <a:p>
            <a:r>
              <a:rPr lang="ja-JP" altLang="en-US" sz="1323" dirty="0">
                <a:solidFill>
                  <a:schemeClr val="tx1"/>
                </a:solidFill>
              </a:rPr>
              <a:t>　　　</a:t>
            </a:r>
            <a:r>
              <a:rPr lang="ja-JP" altLang="en-US" sz="1323" dirty="0" smtClean="0">
                <a:solidFill>
                  <a:schemeClr val="tx1"/>
                </a:solidFill>
              </a:rPr>
              <a:t>　</a:t>
            </a:r>
            <a:r>
              <a:rPr lang="en-US" altLang="ja-JP" sz="1323" dirty="0" smtClean="0">
                <a:solidFill>
                  <a:srgbClr val="0070C0"/>
                </a:solidFill>
              </a:rPr>
              <a:t>※</a:t>
            </a:r>
            <a:r>
              <a:rPr lang="ja-JP" altLang="en-US" sz="1323" dirty="0">
                <a:solidFill>
                  <a:srgbClr val="0070C0"/>
                </a:solidFill>
              </a:rPr>
              <a:t>　申請書等の様式は、県のホームページに掲載しています。　　　　　</a:t>
            </a:r>
            <a:endParaRPr lang="en-US" altLang="ja-JP" sz="1323" dirty="0">
              <a:solidFill>
                <a:srgbClr val="0070C0"/>
              </a:solidFill>
            </a:endParaRPr>
          </a:p>
          <a:p>
            <a:r>
              <a:rPr lang="ja-JP" altLang="en-US" sz="1323" dirty="0">
                <a:solidFill>
                  <a:srgbClr val="0070C0"/>
                </a:solidFill>
              </a:rPr>
              <a:t>　　　　</a:t>
            </a:r>
            <a:r>
              <a:rPr lang="ja-JP" altLang="en-US" sz="1323" dirty="0" smtClean="0">
                <a:solidFill>
                  <a:srgbClr val="0070C0"/>
                </a:solidFill>
              </a:rPr>
              <a:t>　</a:t>
            </a:r>
            <a:r>
              <a:rPr lang="ja-JP" altLang="en-US" sz="1323" dirty="0">
                <a:solidFill>
                  <a:srgbClr val="0070C0"/>
                </a:solidFill>
              </a:rPr>
              <a:t>　　　</a:t>
            </a:r>
            <a:r>
              <a:rPr lang="en-US" altLang="ja-JP" sz="1323" i="1" dirty="0">
                <a:solidFill>
                  <a:srgbClr val="0070C0"/>
                </a:solidFill>
              </a:rPr>
              <a:t>http://www.pref.aomori.lg.jp/welfare/care/hinansakitourokuseido.html</a:t>
            </a:r>
            <a:endParaRPr lang="ja-JP" altLang="en-US" sz="1323" b="1" u="sng" dirty="0">
              <a:solidFill>
                <a:srgbClr val="0070C0"/>
              </a:solidFill>
            </a:endParaRPr>
          </a:p>
        </p:txBody>
      </p:sp>
      <p:sp>
        <p:nvSpPr>
          <p:cNvPr id="23" name="角丸四角形 22"/>
          <p:cNvSpPr/>
          <p:nvPr/>
        </p:nvSpPr>
        <p:spPr>
          <a:xfrm>
            <a:off x="5359909" y="2575702"/>
            <a:ext cx="4884548" cy="1236599"/>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9367" rIns="39683" bIns="39683" rtlCol="0" anchor="ctr"/>
          <a:lstStyle/>
          <a:p>
            <a:pPr marL="160991" indent="-160991"/>
            <a:r>
              <a:rPr lang="ja-JP" altLang="en-US" sz="1400" b="1" dirty="0">
                <a:solidFill>
                  <a:schemeClr val="tx1"/>
                </a:solidFill>
                <a:latin typeface="ＭＳ ゴシック" panose="020B0609070205080204" pitchFamily="49" charset="-128"/>
                <a:ea typeface="ＭＳ ゴシック" panose="020B0609070205080204" pitchFamily="49" charset="-128"/>
              </a:rPr>
              <a:t>◇避難先</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市町村</a:t>
            </a:r>
            <a:r>
              <a:rPr lang="ja-JP" altLang="en-US" sz="1100" b="1" dirty="0" smtClean="0">
                <a:solidFill>
                  <a:schemeClr val="tx1"/>
                </a:solidFill>
                <a:latin typeface="ＭＳ ゴシック" panose="020B0609070205080204" pitchFamily="49" charset="-128"/>
                <a:ea typeface="ＭＳ ゴシック" panose="020B0609070205080204" pitchFamily="49" charset="-128"/>
              </a:rPr>
              <a:t>（</a:t>
            </a:r>
            <a:r>
              <a:rPr lang="zh-CN" altLang="en-US" sz="1100" b="1" dirty="0">
                <a:solidFill>
                  <a:schemeClr val="tx1"/>
                </a:solidFill>
                <a:latin typeface="ＭＳ ゴシック" panose="020B0609070205080204" pitchFamily="49" charset="-128"/>
                <a:ea typeface="ＭＳ ゴシック" panose="020B0609070205080204" pitchFamily="49" charset="-128"/>
              </a:rPr>
              <a:t>青森市、弘前市、黒石市、五所川原市、平内町</a:t>
            </a:r>
            <a:r>
              <a:rPr lang="ja-JP" altLang="en-US" sz="1100" b="1" dirty="0">
                <a:solidFill>
                  <a:schemeClr val="tx1"/>
                </a:solidFill>
                <a:latin typeface="ＭＳ ゴシック" panose="020B0609070205080204" pitchFamily="49" charset="-128"/>
                <a:ea typeface="ＭＳ ゴシック" panose="020B0609070205080204" pitchFamily="49" charset="-128"/>
              </a:rPr>
              <a:t>）</a:t>
            </a:r>
            <a:endParaRPr lang="zh-CN" altLang="en-US" sz="1100" b="1" dirty="0">
              <a:solidFill>
                <a:schemeClr val="tx1"/>
              </a:solidFill>
              <a:latin typeface="ＭＳ ゴシック" panose="020B0609070205080204" pitchFamily="49" charset="-128"/>
              <a:ea typeface="ＭＳ ゴシック" panose="020B0609070205080204" pitchFamily="49" charset="-128"/>
            </a:endParaRPr>
          </a:p>
          <a:p>
            <a:pPr marL="160991" indent="-160991"/>
            <a:r>
              <a:rPr lang="ja-JP" altLang="en-US" sz="1400" b="1" dirty="0" smtClean="0">
                <a:solidFill>
                  <a:schemeClr val="tx1"/>
                </a:solidFill>
                <a:latin typeface="ＭＳ ゴシック" panose="020B0609070205080204" pitchFamily="49" charset="-128"/>
                <a:ea typeface="ＭＳ ゴシック" panose="020B0609070205080204" pitchFamily="49" charset="-128"/>
              </a:rPr>
              <a:t>　に</a:t>
            </a:r>
            <a:r>
              <a:rPr lang="ja-JP" altLang="en-US" sz="1400" b="1" dirty="0">
                <a:solidFill>
                  <a:schemeClr val="tx1"/>
                </a:solidFill>
                <a:latin typeface="ＭＳ ゴシック" panose="020B0609070205080204" pitchFamily="49" charset="-128"/>
                <a:ea typeface="ＭＳ ゴシック" panose="020B0609070205080204" pitchFamily="49" charset="-128"/>
              </a:rPr>
              <a:t>所在する次の</a:t>
            </a:r>
            <a:r>
              <a:rPr lang="ja-JP" altLang="en-US" sz="1400" b="1" dirty="0" smtClean="0">
                <a:solidFill>
                  <a:schemeClr val="tx1"/>
                </a:solidFill>
                <a:latin typeface="ＭＳ ゴシック" panose="020B0609070205080204" pitchFamily="49" charset="-128"/>
                <a:ea typeface="ＭＳ ゴシック" panose="020B0609070205080204" pitchFamily="49" charset="-128"/>
              </a:rPr>
              <a:t>施設</a:t>
            </a:r>
            <a:endParaRPr lang="ja-JP" altLang="en-US" sz="1100" b="1" dirty="0">
              <a:solidFill>
                <a:schemeClr val="tx1"/>
              </a:solidFill>
              <a:latin typeface="ＭＳ ゴシック" panose="020B0609070205080204" pitchFamily="49" charset="-128"/>
              <a:ea typeface="ＭＳ ゴシック" panose="020B0609070205080204" pitchFamily="49" charset="-128"/>
            </a:endParaRPr>
          </a:p>
          <a:p>
            <a:pPr marL="168275" indent="-168275"/>
            <a:r>
              <a:rPr lang="ja-JP" altLang="en-US" sz="1323" dirty="0">
                <a:solidFill>
                  <a:schemeClr val="tx1"/>
                </a:solidFill>
                <a:latin typeface="ＭＳ ゴシック" panose="020B0609070205080204" pitchFamily="49" charset="-128"/>
                <a:ea typeface="ＭＳ ゴシック" panose="020B0609070205080204" pitchFamily="49" charset="-128"/>
              </a:rPr>
              <a:t>・病院、障害児入所施設、障害者支援施設、養護老人ホーム、特別養護老人ホーム、軽費老人ホーム、認知症高齢者グループホーム、有料老人ホーム、介護老人保健施設</a:t>
            </a:r>
          </a:p>
        </p:txBody>
      </p:sp>
      <p:sp>
        <p:nvSpPr>
          <p:cNvPr id="13" name="正方形/長方形 12"/>
          <p:cNvSpPr/>
          <p:nvPr/>
        </p:nvSpPr>
        <p:spPr>
          <a:xfrm>
            <a:off x="5238524" y="2374303"/>
            <a:ext cx="1666368" cy="298444"/>
          </a:xfrm>
          <a:prstGeom prst="rect">
            <a:avLst/>
          </a:prstGeom>
          <a:solidFill>
            <a:srgbClr val="00B050"/>
          </a:solidFill>
          <a:ln>
            <a:solidFill>
              <a:schemeClr val="tx1">
                <a:lumMod val="95000"/>
                <a:lumOff val="5000"/>
              </a:schemeClr>
            </a:solidFill>
          </a:ln>
          <a:scene3d>
            <a:camera prst="orthographicFront"/>
            <a:lightRig rig="threePt" dir="t"/>
          </a:scene3d>
          <a:sp3d contourW="12700">
            <a:bevelT w="50800"/>
            <a:contourClr>
              <a:schemeClr val="accent6">
                <a:lumMod val="60000"/>
                <a:lumOff val="40000"/>
              </a:schemeClr>
            </a:contourClr>
          </a:sp3d>
        </p:spPr>
        <p:style>
          <a:lnRef idx="2">
            <a:schemeClr val="accent1">
              <a:shade val="50000"/>
            </a:schemeClr>
          </a:lnRef>
          <a:fillRef idx="1">
            <a:schemeClr val="accent1"/>
          </a:fillRef>
          <a:effectRef idx="0">
            <a:schemeClr val="accent1"/>
          </a:effectRef>
          <a:fontRef idx="minor">
            <a:schemeClr val="lt1"/>
          </a:fontRef>
        </p:style>
        <p:txBody>
          <a:bodyPr lIns="79367" tIns="39683" rIns="79367" bIns="39683" rtlCol="0" anchor="ctr"/>
          <a:lstStyle/>
          <a:p>
            <a:r>
              <a:rPr lang="ja-JP" altLang="en-US" sz="1543" b="1" dirty="0">
                <a:solidFill>
                  <a:schemeClr val="bg1"/>
                </a:solidFill>
                <a:latin typeface="ＭＳ ゴシック" panose="020B0609070205080204" pitchFamily="49" charset="-128"/>
                <a:ea typeface="ＭＳ ゴシック" panose="020B0609070205080204" pitchFamily="49" charset="-128"/>
              </a:rPr>
              <a:t>登録対象施設等</a:t>
            </a:r>
          </a:p>
        </p:txBody>
      </p:sp>
      <p:sp>
        <p:nvSpPr>
          <p:cNvPr id="29" name="片側の 2 つの角を切り取った四角形 28"/>
          <p:cNvSpPr>
            <a:spLocks/>
          </p:cNvSpPr>
          <p:nvPr/>
        </p:nvSpPr>
        <p:spPr>
          <a:xfrm>
            <a:off x="1273614" y="4384190"/>
            <a:ext cx="1587333" cy="555567"/>
          </a:xfrm>
          <a:prstGeom prst="snip2SameRect">
            <a:avLst>
              <a:gd name="adj1" fmla="val 50000"/>
              <a:gd name="adj2" fmla="val 0"/>
            </a:avLst>
          </a:prstGeom>
          <a:solidFill>
            <a:schemeClr val="accent1">
              <a:lumMod val="40000"/>
              <a:lumOff val="60000"/>
            </a:schemeClr>
          </a:solidFill>
          <a:ln>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13" dirty="0">
              <a:solidFill>
                <a:sysClr val="windowText" lastClr="000000"/>
              </a:solidFill>
              <a:latin typeface="ＭＳ ゴシック" panose="020B0609070205080204" pitchFamily="49" charset="-128"/>
              <a:ea typeface="ＭＳ ゴシック" panose="020B0609070205080204" pitchFamily="49" charset="-128"/>
            </a:endParaRPr>
          </a:p>
          <a:p>
            <a:pPr algn="ctr"/>
            <a:r>
              <a:rPr lang="ja-JP" altLang="en-US" sz="1213" b="1" dirty="0">
                <a:solidFill>
                  <a:sysClr val="windowText" lastClr="000000"/>
                </a:solidFill>
                <a:latin typeface="ＭＳ ゴシック" panose="020B0609070205080204" pitchFamily="49" charset="-128"/>
                <a:ea typeface="ＭＳ ゴシック" panose="020B0609070205080204" pitchFamily="49" charset="-128"/>
              </a:rPr>
              <a:t>避難元の市町村</a:t>
            </a:r>
          </a:p>
        </p:txBody>
      </p:sp>
      <p:pic>
        <p:nvPicPr>
          <p:cNvPr id="30" name="図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81110" y="4211582"/>
            <a:ext cx="751726" cy="463955"/>
          </a:xfrm>
          <a:prstGeom prst="rect">
            <a:avLst/>
          </a:prstGeom>
        </p:spPr>
      </p:pic>
      <p:sp>
        <p:nvSpPr>
          <p:cNvPr id="31" name="片側の 2 つの角を切り取った四角形 30"/>
          <p:cNvSpPr>
            <a:spLocks/>
          </p:cNvSpPr>
          <p:nvPr/>
        </p:nvSpPr>
        <p:spPr>
          <a:xfrm>
            <a:off x="1270959" y="6150128"/>
            <a:ext cx="1587333" cy="714300"/>
          </a:xfrm>
          <a:prstGeom prst="snip2SameRect">
            <a:avLst>
              <a:gd name="adj1" fmla="val 50000"/>
              <a:gd name="adj2" fmla="val 0"/>
            </a:avLst>
          </a:prstGeom>
          <a:solidFill>
            <a:schemeClr val="accent1">
              <a:lumMod val="40000"/>
              <a:lumOff val="60000"/>
            </a:schemeClr>
          </a:solidFill>
          <a:ln>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79367" tIns="39683" rIns="79367" bIns="79367" rtlCol="0" anchor="ctr"/>
          <a:lstStyle/>
          <a:p>
            <a:pPr algn="ctr"/>
            <a:endParaRPr lang="en-US" altLang="ja-JP" sz="1213" dirty="0">
              <a:solidFill>
                <a:sysClr val="windowText" lastClr="000000"/>
              </a:solidFill>
              <a:latin typeface="ＭＳ ゴシック" panose="020B0609070205080204" pitchFamily="49" charset="-128"/>
              <a:ea typeface="ＭＳ ゴシック" panose="020B0609070205080204" pitchFamily="49" charset="-128"/>
            </a:endParaRPr>
          </a:p>
          <a:p>
            <a:pPr algn="ctr"/>
            <a:r>
              <a:rPr lang="ja-JP" altLang="en-US" sz="1213" b="1" dirty="0">
                <a:solidFill>
                  <a:sysClr val="windowText" lastClr="000000"/>
                </a:solidFill>
                <a:latin typeface="ＭＳ ゴシック" panose="020B0609070205080204" pitchFamily="49" charset="-128"/>
                <a:ea typeface="ＭＳ ゴシック" panose="020B0609070205080204" pitchFamily="49" charset="-128"/>
              </a:rPr>
              <a:t>避難元の</a:t>
            </a:r>
            <a:endParaRPr lang="en-US" altLang="ja-JP" sz="1213" b="1" dirty="0">
              <a:solidFill>
                <a:sysClr val="windowText" lastClr="000000"/>
              </a:solidFill>
              <a:latin typeface="ＭＳ ゴシック" panose="020B0609070205080204" pitchFamily="49" charset="-128"/>
              <a:ea typeface="ＭＳ ゴシック" panose="020B0609070205080204" pitchFamily="49" charset="-128"/>
            </a:endParaRPr>
          </a:p>
          <a:p>
            <a:pPr algn="ctr"/>
            <a:r>
              <a:rPr lang="ja-JP" altLang="en-US" sz="1213" b="1" dirty="0">
                <a:solidFill>
                  <a:sysClr val="windowText" lastClr="000000"/>
                </a:solidFill>
                <a:latin typeface="ＭＳ ゴシック" panose="020B0609070205080204" pitchFamily="49" charset="-128"/>
                <a:ea typeface="ＭＳ ゴシック" panose="020B0609070205080204" pitchFamily="49" charset="-128"/>
              </a:rPr>
              <a:t>医療機関等</a:t>
            </a:r>
          </a:p>
        </p:txBody>
      </p:sp>
      <p:pic>
        <p:nvPicPr>
          <p:cNvPr id="32" name="図 31"/>
          <p:cNvPicPr>
            <a:picLocks noChangeAspect="1"/>
          </p:cNvPicPr>
          <p:nvPr/>
        </p:nvPicPr>
        <p:blipFill>
          <a:blip r:embed="rId3" cstate="print">
            <a:clrChange>
              <a:clrFrom>
                <a:srgbClr val="FFFEF6"/>
              </a:clrFrom>
              <a:clrTo>
                <a:srgbClr val="FFFEF6">
                  <a:alpha val="0"/>
                </a:srgbClr>
              </a:clrTo>
            </a:clrChange>
            <a:extLst>
              <a:ext uri="{28A0092B-C50C-407E-A947-70E740481C1C}">
                <a14:useLocalDpi xmlns:a14="http://schemas.microsoft.com/office/drawing/2010/main" val="0"/>
              </a:ext>
            </a:extLst>
          </a:blip>
          <a:stretch>
            <a:fillRect/>
          </a:stretch>
        </p:blipFill>
        <p:spPr>
          <a:xfrm>
            <a:off x="2038211" y="5998124"/>
            <a:ext cx="676119" cy="428517"/>
          </a:xfrm>
          <a:prstGeom prst="rect">
            <a:avLst/>
          </a:prstGeom>
        </p:spPr>
      </p:pic>
      <p:grpSp>
        <p:nvGrpSpPr>
          <p:cNvPr id="33" name="グループ化 32"/>
          <p:cNvGrpSpPr>
            <a:grpSpLocks noChangeAspect="1"/>
          </p:cNvGrpSpPr>
          <p:nvPr/>
        </p:nvGrpSpPr>
        <p:grpSpPr>
          <a:xfrm>
            <a:off x="1590341" y="5772318"/>
            <a:ext cx="366706" cy="655596"/>
            <a:chOff x="-1918901" y="2701004"/>
            <a:chExt cx="1157999" cy="1909486"/>
          </a:xfrm>
          <a:noFill/>
        </p:grpSpPr>
        <p:pic>
          <p:nvPicPr>
            <p:cNvPr id="34" name="図 33"/>
            <p:cNvPicPr>
              <a:picLocks noChangeAspect="1"/>
            </p:cNvPicPr>
            <p:nvPr/>
          </p:nvPicPr>
          <p:blipFill>
            <a:blip r:embed="rId4" cstate="print">
              <a:clrChange>
                <a:clrFrom>
                  <a:srgbClr val="FFFFFF"/>
                </a:clrFrom>
                <a:clrTo>
                  <a:srgbClr val="FFFFFF">
                    <a:alpha val="0"/>
                  </a:srgbClr>
                </a:clrTo>
              </a:clrChange>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1918901" y="2701004"/>
              <a:ext cx="1157999" cy="1909486"/>
            </a:xfrm>
            <a:prstGeom prst="rect">
              <a:avLst/>
            </a:prstGeom>
            <a:grpFill/>
          </p:spPr>
        </p:pic>
        <p:pic>
          <p:nvPicPr>
            <p:cNvPr id="35" name="図 34"/>
            <p:cNvPicPr>
              <a:picLocks noChangeAspect="1"/>
            </p:cNvPicPr>
            <p:nvPr/>
          </p:nvPicPr>
          <p:blipFill>
            <a:blip r:embed="rId5" cstate="print">
              <a:clrChange>
                <a:clrFrom>
                  <a:srgbClr val="FFFFFF"/>
                </a:clrFrom>
                <a:clrTo>
                  <a:srgbClr val="FFFFFF">
                    <a:alpha val="0"/>
                  </a:srgbClr>
                </a:clrTo>
              </a:clrChange>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1574719" y="2737232"/>
              <a:ext cx="469634" cy="469634"/>
            </a:xfrm>
            <a:prstGeom prst="rect">
              <a:avLst/>
            </a:prstGeom>
            <a:grpFill/>
          </p:spPr>
        </p:pic>
      </p:grpSp>
      <p:sp>
        <p:nvSpPr>
          <p:cNvPr id="36" name="片側の 2 つの角を切り取った四角形 35"/>
          <p:cNvSpPr>
            <a:spLocks/>
          </p:cNvSpPr>
          <p:nvPr/>
        </p:nvSpPr>
        <p:spPr>
          <a:xfrm>
            <a:off x="7614682" y="4342089"/>
            <a:ext cx="1587333" cy="555567"/>
          </a:xfrm>
          <a:prstGeom prst="snip2SameRect">
            <a:avLst>
              <a:gd name="adj1" fmla="val 50000"/>
              <a:gd name="adj2" fmla="val 0"/>
            </a:avLst>
          </a:prstGeom>
          <a:solidFill>
            <a:schemeClr val="accent1">
              <a:lumMod val="40000"/>
              <a:lumOff val="60000"/>
            </a:schemeClr>
          </a:solidFill>
          <a:ln>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13" dirty="0">
              <a:solidFill>
                <a:sysClr val="windowText" lastClr="000000"/>
              </a:solidFill>
              <a:latin typeface="ＭＳ ゴシック" panose="020B0609070205080204" pitchFamily="49" charset="-128"/>
              <a:ea typeface="ＭＳ ゴシック" panose="020B0609070205080204" pitchFamily="49" charset="-128"/>
            </a:endParaRPr>
          </a:p>
          <a:p>
            <a:pPr algn="ctr"/>
            <a:r>
              <a:rPr lang="ja-JP" altLang="en-US" sz="1213" b="1" dirty="0">
                <a:solidFill>
                  <a:sysClr val="windowText" lastClr="000000"/>
                </a:solidFill>
                <a:latin typeface="ＭＳ ゴシック" panose="020B0609070205080204" pitchFamily="49" charset="-128"/>
                <a:ea typeface="ＭＳ ゴシック" panose="020B0609070205080204" pitchFamily="49" charset="-128"/>
              </a:rPr>
              <a:t>避難先の市町村</a:t>
            </a:r>
          </a:p>
        </p:txBody>
      </p:sp>
      <p:sp>
        <p:nvSpPr>
          <p:cNvPr id="37" name="片側の 2 つの角を切り取った四角形 36"/>
          <p:cNvSpPr>
            <a:spLocks/>
          </p:cNvSpPr>
          <p:nvPr/>
        </p:nvSpPr>
        <p:spPr>
          <a:xfrm>
            <a:off x="4445133" y="4384190"/>
            <a:ext cx="1587333" cy="555567"/>
          </a:xfrm>
          <a:prstGeom prst="snip2SameRect">
            <a:avLst>
              <a:gd name="adj1" fmla="val 50000"/>
              <a:gd name="adj2" fmla="val 0"/>
            </a:avLst>
          </a:prstGeom>
          <a:solidFill>
            <a:schemeClr val="accent1">
              <a:lumMod val="40000"/>
              <a:lumOff val="60000"/>
            </a:schemeClr>
          </a:solidFill>
          <a:ln>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213" dirty="0">
              <a:solidFill>
                <a:sysClr val="windowText" lastClr="000000"/>
              </a:solidFill>
              <a:latin typeface="ＭＳ ゴシック" panose="020B0609070205080204" pitchFamily="49" charset="-128"/>
              <a:ea typeface="ＭＳ ゴシック" panose="020B0609070205080204" pitchFamily="49" charset="-128"/>
            </a:endParaRPr>
          </a:p>
          <a:p>
            <a:pPr algn="ctr"/>
            <a:r>
              <a:rPr lang="ja-JP" altLang="en-US" sz="1213" b="1" dirty="0">
                <a:solidFill>
                  <a:sysClr val="windowText" lastClr="000000"/>
                </a:solidFill>
                <a:latin typeface="ＭＳ ゴシック" panose="020B0609070205080204" pitchFamily="49" charset="-128"/>
                <a:ea typeface="ＭＳ ゴシック" panose="020B0609070205080204" pitchFamily="49" charset="-128"/>
              </a:rPr>
              <a:t>青森県</a:t>
            </a:r>
          </a:p>
        </p:txBody>
      </p:sp>
      <p:pic>
        <p:nvPicPr>
          <p:cNvPr id="38" name="図 37"/>
          <p:cNvPicPr>
            <a:picLocks noChangeAspect="1"/>
          </p:cNvPicPr>
          <p:nvPr/>
        </p:nvPicPr>
        <p:blipFill>
          <a:blip r:embed="rId6" cstate="print">
            <a:clrChange>
              <a:clrFrom>
                <a:srgbClr val="FFFFFF"/>
              </a:clrFrom>
              <a:clrTo>
                <a:srgbClr val="FFFFFF">
                  <a:alpha val="0"/>
                </a:srgbClr>
              </a:clrTo>
            </a:clrChange>
            <a:duotone>
              <a:prstClr val="black"/>
              <a:schemeClr val="accent4">
                <a:tint val="45000"/>
                <a:satMod val="400000"/>
              </a:schemeClr>
            </a:duotone>
            <a:extLst>
              <a:ext uri="{28A0092B-C50C-407E-A947-70E740481C1C}">
                <a14:useLocalDpi xmlns:a14="http://schemas.microsoft.com/office/drawing/2010/main" val="0"/>
              </a:ext>
            </a:extLst>
          </a:blip>
          <a:stretch>
            <a:fillRect/>
          </a:stretch>
        </p:blipFill>
        <p:spPr>
          <a:xfrm>
            <a:off x="4973521" y="3965919"/>
            <a:ext cx="530561" cy="711340"/>
          </a:xfrm>
          <a:prstGeom prst="rect">
            <a:avLst/>
          </a:prstGeom>
        </p:spPr>
      </p:pic>
      <p:pic>
        <p:nvPicPr>
          <p:cNvPr id="39" name="図 38"/>
          <p:cNvPicPr>
            <a:picLocks noChangeAspect="1"/>
          </p:cNvPicPr>
          <p:nvPr/>
        </p:nvPicPr>
        <p:blipFill>
          <a:blip r:embed="rId7" cstate="print">
            <a:duotone>
              <a:prstClr val="black"/>
              <a:srgbClr val="D9C3A5">
                <a:tint val="50000"/>
                <a:satMod val="180000"/>
              </a:srgbClr>
            </a:duotone>
            <a:extLst>
              <a:ext uri="{28A0092B-C50C-407E-A947-70E740481C1C}">
                <a14:useLocalDpi xmlns:a14="http://schemas.microsoft.com/office/drawing/2010/main" val="0"/>
              </a:ext>
            </a:extLst>
          </a:blip>
          <a:stretch>
            <a:fillRect/>
          </a:stretch>
        </p:blipFill>
        <p:spPr>
          <a:xfrm>
            <a:off x="8027014" y="4189446"/>
            <a:ext cx="751726" cy="463955"/>
          </a:xfrm>
          <a:prstGeom prst="rect">
            <a:avLst/>
          </a:prstGeom>
        </p:spPr>
      </p:pic>
      <p:sp>
        <p:nvSpPr>
          <p:cNvPr id="46" name="テキスト ボックス 45"/>
          <p:cNvSpPr txBox="1">
            <a:spLocks noChangeAspect="1"/>
          </p:cNvSpPr>
          <p:nvPr/>
        </p:nvSpPr>
        <p:spPr>
          <a:xfrm>
            <a:off x="633346" y="5066449"/>
            <a:ext cx="1375367" cy="278987"/>
          </a:xfrm>
          <a:prstGeom prst="rect">
            <a:avLst/>
          </a:prstGeom>
          <a:noFill/>
        </p:spPr>
        <p:txBody>
          <a:bodyPr wrap="square" rtlCol="0">
            <a:spAutoFit/>
          </a:bodyPr>
          <a:lstStyle/>
          <a:p>
            <a:pPr marL="201239" indent="-201239"/>
            <a:r>
              <a:rPr lang="ja-JP" altLang="en-US" sz="1213" b="1" dirty="0">
                <a:solidFill>
                  <a:srgbClr val="FF0000"/>
                </a:solidFill>
                <a:latin typeface="ＭＳ ゴシック" panose="020B0609070205080204" pitchFamily="49" charset="-128"/>
                <a:ea typeface="ＭＳ ゴシック" panose="020B0609070205080204" pitchFamily="49" charset="-128"/>
              </a:rPr>
              <a:t>①</a:t>
            </a:r>
            <a:r>
              <a:rPr lang="ja-JP" altLang="en-US" sz="1213" b="1" dirty="0">
                <a:solidFill>
                  <a:srgbClr val="0070C0"/>
                </a:solidFill>
                <a:latin typeface="ＭＳ ゴシック" panose="020B0609070205080204" pitchFamily="49" charset="-128"/>
                <a:ea typeface="ＭＳ ゴシック" panose="020B0609070205080204" pitchFamily="49" charset="-128"/>
              </a:rPr>
              <a:t>避難者の把握</a:t>
            </a:r>
          </a:p>
        </p:txBody>
      </p:sp>
      <p:sp>
        <p:nvSpPr>
          <p:cNvPr id="47" name="テキスト ボックス 46"/>
          <p:cNvSpPr txBox="1">
            <a:spLocks noChangeAspect="1"/>
          </p:cNvSpPr>
          <p:nvPr/>
        </p:nvSpPr>
        <p:spPr>
          <a:xfrm>
            <a:off x="2917367" y="4234498"/>
            <a:ext cx="1346303" cy="465640"/>
          </a:xfrm>
          <a:prstGeom prst="rect">
            <a:avLst/>
          </a:prstGeom>
          <a:noFill/>
        </p:spPr>
        <p:txBody>
          <a:bodyPr wrap="square" rtlCol="0">
            <a:spAutoFit/>
          </a:bodyPr>
          <a:lstStyle/>
          <a:p>
            <a:pPr marL="201239" indent="-201239"/>
            <a:r>
              <a:rPr lang="ja-JP" altLang="en-US" sz="1213" b="1" dirty="0">
                <a:solidFill>
                  <a:srgbClr val="FF0000"/>
                </a:solidFill>
                <a:latin typeface="ＭＳ ゴシック" panose="020B0609070205080204" pitchFamily="49" charset="-128"/>
                <a:ea typeface="ＭＳ ゴシック" panose="020B0609070205080204" pitchFamily="49" charset="-128"/>
              </a:rPr>
              <a:t>②</a:t>
            </a:r>
            <a:r>
              <a:rPr lang="ja-JP" altLang="en-US" sz="1213" b="1" dirty="0">
                <a:solidFill>
                  <a:srgbClr val="0070C0"/>
                </a:solidFill>
                <a:latin typeface="ＭＳ ゴシック" panose="020B0609070205080204" pitchFamily="49" charset="-128"/>
                <a:ea typeface="ＭＳ ゴシック" panose="020B0609070205080204" pitchFamily="49" charset="-128"/>
              </a:rPr>
              <a:t>避難者の報告、</a:t>
            </a:r>
            <a:endParaRPr lang="en-US" altLang="ja-JP" sz="1213" b="1" dirty="0">
              <a:solidFill>
                <a:srgbClr val="0070C0"/>
              </a:solidFill>
              <a:latin typeface="ＭＳ ゴシック" panose="020B0609070205080204" pitchFamily="49" charset="-128"/>
              <a:ea typeface="ＭＳ ゴシック" panose="020B0609070205080204" pitchFamily="49" charset="-128"/>
            </a:endParaRPr>
          </a:p>
          <a:p>
            <a:pPr marL="201239" indent="-201239"/>
            <a:r>
              <a:rPr lang="ja-JP" altLang="en-US" sz="1213" b="1" dirty="0">
                <a:solidFill>
                  <a:srgbClr val="0070C0"/>
                </a:solidFill>
                <a:latin typeface="ＭＳ ゴシック" panose="020B0609070205080204" pitchFamily="49" charset="-128"/>
                <a:ea typeface="ＭＳ ゴシック" panose="020B0609070205080204" pitchFamily="49" charset="-128"/>
              </a:rPr>
              <a:t>　支援の要請</a:t>
            </a:r>
          </a:p>
        </p:txBody>
      </p:sp>
      <p:sp>
        <p:nvSpPr>
          <p:cNvPr id="49" name="テキスト ボックス 48"/>
          <p:cNvSpPr txBox="1">
            <a:spLocks noChangeAspect="1"/>
          </p:cNvSpPr>
          <p:nvPr/>
        </p:nvSpPr>
        <p:spPr>
          <a:xfrm>
            <a:off x="6259485" y="4218620"/>
            <a:ext cx="1429804" cy="465640"/>
          </a:xfrm>
          <a:prstGeom prst="rect">
            <a:avLst/>
          </a:prstGeom>
          <a:noFill/>
        </p:spPr>
        <p:txBody>
          <a:bodyPr wrap="square" rtlCol="0">
            <a:spAutoFit/>
          </a:bodyPr>
          <a:lstStyle/>
          <a:p>
            <a:pPr marL="145242" indent="-145242"/>
            <a:r>
              <a:rPr lang="ja-JP" altLang="en-US" sz="1213" b="1" dirty="0">
                <a:solidFill>
                  <a:srgbClr val="FF0000"/>
                </a:solidFill>
                <a:latin typeface="ＭＳ ゴシック" panose="020B0609070205080204" pitchFamily="49" charset="-128"/>
                <a:ea typeface="ＭＳ ゴシック" panose="020B0609070205080204" pitchFamily="49" charset="-128"/>
              </a:rPr>
              <a:t>③</a:t>
            </a:r>
            <a:r>
              <a:rPr lang="ja-JP" altLang="en-US" sz="1213" b="1" dirty="0">
                <a:solidFill>
                  <a:srgbClr val="0070C0"/>
                </a:solidFill>
                <a:latin typeface="ＭＳ ゴシック" panose="020B0609070205080204" pitchFamily="49" charset="-128"/>
                <a:ea typeface="ＭＳ ゴシック" panose="020B0609070205080204" pitchFamily="49" charset="-128"/>
              </a:rPr>
              <a:t>避難に関する連絡調整</a:t>
            </a:r>
          </a:p>
        </p:txBody>
      </p:sp>
      <p:sp>
        <p:nvSpPr>
          <p:cNvPr id="51" name="テキスト ボックス 50"/>
          <p:cNvSpPr txBox="1">
            <a:spLocks noChangeAspect="1"/>
          </p:cNvSpPr>
          <p:nvPr/>
        </p:nvSpPr>
        <p:spPr>
          <a:xfrm flipH="1">
            <a:off x="7042307" y="5040861"/>
            <a:ext cx="1868490" cy="278987"/>
          </a:xfrm>
          <a:prstGeom prst="rect">
            <a:avLst/>
          </a:prstGeom>
          <a:noFill/>
          <a:ln>
            <a:noFill/>
          </a:ln>
        </p:spPr>
        <p:txBody>
          <a:bodyPr wrap="square" rtlCol="0">
            <a:spAutoFit/>
          </a:bodyPr>
          <a:lstStyle/>
          <a:p>
            <a:pPr marL="201239" indent="-201239"/>
            <a:r>
              <a:rPr lang="ja-JP" altLang="en-US" sz="1213" b="1" dirty="0">
                <a:solidFill>
                  <a:srgbClr val="FF0000"/>
                </a:solidFill>
                <a:latin typeface="ＭＳ ゴシック" panose="020B0609070205080204" pitchFamily="49" charset="-128"/>
                <a:ea typeface="ＭＳ ゴシック" panose="020B0609070205080204" pitchFamily="49" charset="-128"/>
              </a:rPr>
              <a:t>④</a:t>
            </a:r>
            <a:r>
              <a:rPr lang="ja-JP" altLang="en-US" sz="1213" b="1" dirty="0">
                <a:solidFill>
                  <a:srgbClr val="0070C0"/>
                </a:solidFill>
                <a:latin typeface="ＭＳ ゴシック" panose="020B0609070205080204" pitchFamily="49" charset="-128"/>
                <a:ea typeface="ＭＳ ゴシック" panose="020B0609070205080204" pitchFamily="49" charset="-128"/>
              </a:rPr>
              <a:t>受入要請</a:t>
            </a:r>
          </a:p>
        </p:txBody>
      </p:sp>
      <p:sp>
        <p:nvSpPr>
          <p:cNvPr id="53" name="テキスト ボックス 52"/>
          <p:cNvSpPr txBox="1">
            <a:spLocks noChangeAspect="1"/>
          </p:cNvSpPr>
          <p:nvPr/>
        </p:nvSpPr>
        <p:spPr>
          <a:xfrm>
            <a:off x="5273438" y="5419230"/>
            <a:ext cx="1245576" cy="465640"/>
          </a:xfrm>
          <a:prstGeom prst="rect">
            <a:avLst/>
          </a:prstGeom>
          <a:noFill/>
          <a:ln>
            <a:noFill/>
          </a:ln>
        </p:spPr>
        <p:txBody>
          <a:bodyPr wrap="square" rtlCol="0">
            <a:spAutoFit/>
          </a:bodyPr>
          <a:lstStyle/>
          <a:p>
            <a:pPr marL="131243" indent="-131243"/>
            <a:r>
              <a:rPr lang="ja-JP" altLang="en-US" sz="1213" b="1" dirty="0">
                <a:solidFill>
                  <a:srgbClr val="FF0000"/>
                </a:solidFill>
                <a:latin typeface="ＭＳ ゴシック" panose="020B0609070205080204" pitchFamily="49" charset="-128"/>
                <a:ea typeface="ＭＳ ゴシック" panose="020B0609070205080204" pitchFamily="49" charset="-128"/>
              </a:rPr>
              <a:t>⑤</a:t>
            </a:r>
            <a:r>
              <a:rPr lang="ja-JP" altLang="en-US" sz="1213" b="1" dirty="0">
                <a:solidFill>
                  <a:srgbClr val="0070C0"/>
                </a:solidFill>
                <a:latin typeface="ＭＳ ゴシック" panose="020B0609070205080204" pitchFamily="49" charset="-128"/>
                <a:ea typeface="ＭＳ ゴシック" panose="020B0609070205080204" pitchFamily="49" charset="-128"/>
              </a:rPr>
              <a:t>受入の可否を回答</a:t>
            </a:r>
            <a:endParaRPr lang="en-US" altLang="ja-JP" sz="1213" b="1" dirty="0">
              <a:solidFill>
                <a:srgbClr val="0070C0"/>
              </a:solidFill>
              <a:latin typeface="ＭＳ ゴシック" panose="020B0609070205080204" pitchFamily="49" charset="-128"/>
              <a:ea typeface="ＭＳ ゴシック" panose="020B0609070205080204" pitchFamily="49" charset="-128"/>
            </a:endParaRPr>
          </a:p>
        </p:txBody>
      </p:sp>
      <p:sp>
        <p:nvSpPr>
          <p:cNvPr id="60" name="テキスト ボックス 59"/>
          <p:cNvSpPr txBox="1">
            <a:spLocks noChangeAspect="1"/>
          </p:cNvSpPr>
          <p:nvPr/>
        </p:nvSpPr>
        <p:spPr>
          <a:xfrm>
            <a:off x="4422337" y="6678879"/>
            <a:ext cx="1556416" cy="278987"/>
          </a:xfrm>
          <a:prstGeom prst="rect">
            <a:avLst/>
          </a:prstGeom>
          <a:noFill/>
          <a:ln>
            <a:noFill/>
          </a:ln>
        </p:spPr>
        <p:txBody>
          <a:bodyPr wrap="square" rtlCol="0">
            <a:spAutoFit/>
          </a:bodyPr>
          <a:lstStyle/>
          <a:p>
            <a:pPr marL="201239" indent="-201239"/>
            <a:r>
              <a:rPr lang="ja-JP" altLang="en-US" sz="1213" b="1" dirty="0">
                <a:solidFill>
                  <a:srgbClr val="FF0000"/>
                </a:solidFill>
                <a:latin typeface="ＭＳ ゴシック" panose="020B0609070205080204" pitchFamily="49" charset="-128"/>
                <a:ea typeface="ＭＳ ゴシック" panose="020B0609070205080204" pitchFamily="49" charset="-128"/>
              </a:rPr>
              <a:t>⑦避難、一時移転</a:t>
            </a:r>
            <a:endParaRPr lang="en-US" altLang="ja-JP" sz="1213" b="1" dirty="0">
              <a:solidFill>
                <a:srgbClr val="FF0000"/>
              </a:solidFill>
              <a:latin typeface="ＭＳ ゴシック" panose="020B0609070205080204" pitchFamily="49" charset="-128"/>
              <a:ea typeface="ＭＳ ゴシック" panose="020B0609070205080204" pitchFamily="49" charset="-128"/>
            </a:endParaRPr>
          </a:p>
        </p:txBody>
      </p:sp>
      <p:sp>
        <p:nvSpPr>
          <p:cNvPr id="64" name="右矢印 63"/>
          <p:cNvSpPr/>
          <p:nvPr/>
        </p:nvSpPr>
        <p:spPr>
          <a:xfrm rot="5400000">
            <a:off x="1585466" y="5213177"/>
            <a:ext cx="674617" cy="23810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9683" tIns="39683" rIns="39683" bIns="0" numCol="1" spcCol="0" rtlCol="0" fromWordArt="0" anchor="ctr" anchorCtr="0" forceAA="0" compatLnSpc="1">
            <a:prstTxWarp prst="textNoShape">
              <a:avLst/>
            </a:prstTxWarp>
            <a:noAutofit/>
          </a:bodyPr>
          <a:lstStyle/>
          <a:p>
            <a:pPr algn="ctr"/>
            <a:endParaRPr lang="ja-JP" altLang="en-US" sz="1323" dirty="0">
              <a:solidFill>
                <a:schemeClr val="tx1"/>
              </a:solidFill>
            </a:endParaRPr>
          </a:p>
        </p:txBody>
      </p:sp>
      <p:sp>
        <p:nvSpPr>
          <p:cNvPr id="65" name="右矢印 64"/>
          <p:cNvSpPr/>
          <p:nvPr/>
        </p:nvSpPr>
        <p:spPr>
          <a:xfrm>
            <a:off x="3079591" y="4653196"/>
            <a:ext cx="1190500" cy="23810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9683" tIns="39683" rIns="39683" bIns="0" numCol="1" spcCol="0" rtlCol="0" fromWordArt="0" anchor="ctr" anchorCtr="0" forceAA="0" compatLnSpc="1">
            <a:prstTxWarp prst="textNoShape">
              <a:avLst/>
            </a:prstTxWarp>
            <a:noAutofit/>
          </a:bodyPr>
          <a:lstStyle/>
          <a:p>
            <a:pPr algn="ctr"/>
            <a:endParaRPr lang="ja-JP" altLang="en-US" sz="1323" dirty="0">
              <a:solidFill>
                <a:schemeClr val="tx1"/>
              </a:solidFill>
            </a:endParaRPr>
          </a:p>
        </p:txBody>
      </p:sp>
      <p:sp>
        <p:nvSpPr>
          <p:cNvPr id="66" name="左右矢印 65"/>
          <p:cNvSpPr/>
          <p:nvPr/>
        </p:nvSpPr>
        <p:spPr>
          <a:xfrm>
            <a:off x="6197163" y="4649800"/>
            <a:ext cx="1190500" cy="238100"/>
          </a:xfrm>
          <a:prstGeom prst="leftRightArrow">
            <a:avLst/>
          </a:prstGeom>
          <a:solidFill>
            <a:schemeClr val="accent6">
              <a:lumMod val="20000"/>
              <a:lumOff val="80000"/>
            </a:schemeClr>
          </a:solidFill>
          <a:ln w="50800" cmpd="db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9683" tIns="39683" rIns="39683" bIns="0" numCol="1" spcCol="0" rtlCol="0" fromWordArt="0" anchor="ctr" anchorCtr="0" forceAA="0" compatLnSpc="1">
            <a:prstTxWarp prst="textNoShape">
              <a:avLst/>
            </a:prstTxWarp>
            <a:noAutofit/>
          </a:bodyPr>
          <a:lstStyle/>
          <a:p>
            <a:pPr algn="ctr"/>
            <a:endParaRPr lang="ja-JP" altLang="en-US" sz="1323" dirty="0">
              <a:solidFill>
                <a:schemeClr val="tx1"/>
              </a:solidFill>
            </a:endParaRPr>
          </a:p>
        </p:txBody>
      </p:sp>
      <p:sp>
        <p:nvSpPr>
          <p:cNvPr id="67" name="右矢印 66"/>
          <p:cNvSpPr/>
          <p:nvPr/>
        </p:nvSpPr>
        <p:spPr>
          <a:xfrm rot="12791289">
            <a:off x="5862363" y="5548216"/>
            <a:ext cx="1785750" cy="23810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9683" tIns="39683" rIns="39683" bIns="0" numCol="1" spcCol="0" rtlCol="0" fromWordArt="0" anchor="ctr" anchorCtr="0" forceAA="0" compatLnSpc="1">
            <a:prstTxWarp prst="textNoShape">
              <a:avLst/>
            </a:prstTxWarp>
            <a:noAutofit/>
          </a:bodyPr>
          <a:lstStyle/>
          <a:p>
            <a:pPr algn="ctr"/>
            <a:endParaRPr lang="ja-JP" altLang="en-US" sz="1323" dirty="0">
              <a:solidFill>
                <a:schemeClr val="tx1"/>
              </a:solidFill>
            </a:endParaRPr>
          </a:p>
        </p:txBody>
      </p:sp>
      <p:sp>
        <p:nvSpPr>
          <p:cNvPr id="68" name="右矢印 67"/>
          <p:cNvSpPr/>
          <p:nvPr/>
        </p:nvSpPr>
        <p:spPr>
          <a:xfrm rot="1246473">
            <a:off x="6107006" y="5201613"/>
            <a:ext cx="1785750" cy="238100"/>
          </a:xfrm>
          <a:prstGeom prst="rightArrow">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9683" tIns="39683" rIns="39683" bIns="0" numCol="1" spcCol="0" rtlCol="0" fromWordArt="0" anchor="ctr" anchorCtr="0" forceAA="0" compatLnSpc="1">
            <a:prstTxWarp prst="textNoShape">
              <a:avLst/>
            </a:prstTxWarp>
            <a:noAutofit/>
          </a:bodyPr>
          <a:lstStyle/>
          <a:p>
            <a:pPr algn="ctr"/>
            <a:endParaRPr lang="ja-JP" altLang="en-US" sz="1323" dirty="0">
              <a:solidFill>
                <a:schemeClr val="tx1"/>
              </a:solidFill>
            </a:endParaRPr>
          </a:p>
        </p:txBody>
      </p:sp>
      <p:sp>
        <p:nvSpPr>
          <p:cNvPr id="69" name="右矢印 68"/>
          <p:cNvSpPr/>
          <p:nvPr/>
        </p:nvSpPr>
        <p:spPr>
          <a:xfrm>
            <a:off x="3079594" y="6402577"/>
            <a:ext cx="4207080" cy="396000"/>
          </a:xfrm>
          <a:prstGeom prst="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9683" tIns="39683" rIns="39683" bIns="0" numCol="1" spcCol="0" rtlCol="0" fromWordArt="0" anchor="ctr" anchorCtr="0" forceAA="0" compatLnSpc="1">
            <a:prstTxWarp prst="textNoShape">
              <a:avLst/>
            </a:prstTxWarp>
            <a:noAutofit/>
          </a:bodyPr>
          <a:lstStyle/>
          <a:p>
            <a:pPr algn="ctr"/>
            <a:endParaRPr lang="ja-JP" altLang="en-US" sz="1323" dirty="0">
              <a:solidFill>
                <a:schemeClr val="tx1"/>
              </a:solidFill>
            </a:endParaRPr>
          </a:p>
        </p:txBody>
      </p:sp>
      <p:sp>
        <p:nvSpPr>
          <p:cNvPr id="70" name="片側の 2 つの角を切り取った四角形 69"/>
          <p:cNvSpPr>
            <a:spLocks/>
          </p:cNvSpPr>
          <p:nvPr/>
        </p:nvSpPr>
        <p:spPr>
          <a:xfrm>
            <a:off x="7492280" y="6110786"/>
            <a:ext cx="1771403" cy="714300"/>
          </a:xfrm>
          <a:prstGeom prst="snip2SameRect">
            <a:avLst>
              <a:gd name="adj1" fmla="val 50000"/>
              <a:gd name="adj2" fmla="val 0"/>
            </a:avLst>
          </a:prstGeom>
          <a:solidFill>
            <a:srgbClr val="FFCCFF"/>
          </a:solidFill>
          <a:ln>
            <a:solidFill>
              <a:srgbClr val="0000F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39683" rtlCol="0" anchor="ctr"/>
          <a:lstStyle/>
          <a:p>
            <a:pPr algn="ctr"/>
            <a:endParaRPr lang="en-US" altLang="ja-JP" sz="1213" dirty="0">
              <a:solidFill>
                <a:sysClr val="windowText" lastClr="000000"/>
              </a:solidFill>
              <a:latin typeface="ＭＳ ゴシック" panose="020B0609070205080204" pitchFamily="49" charset="-128"/>
              <a:ea typeface="ＭＳ ゴシック" panose="020B0609070205080204" pitchFamily="49" charset="-128"/>
            </a:endParaRPr>
          </a:p>
          <a:p>
            <a:pPr algn="ctr"/>
            <a:r>
              <a:rPr lang="ja-JP" altLang="en-US" sz="1213" b="1" dirty="0">
                <a:solidFill>
                  <a:srgbClr val="FF0000"/>
                </a:solidFill>
                <a:latin typeface="ＭＳ ゴシック" panose="020B0609070205080204" pitchFamily="49" charset="-128"/>
                <a:ea typeface="ＭＳ ゴシック" panose="020B0609070205080204" pitchFamily="49" charset="-128"/>
              </a:rPr>
              <a:t>避難先の医療機関等</a:t>
            </a:r>
          </a:p>
          <a:p>
            <a:pPr algn="ctr"/>
            <a:r>
              <a:rPr lang="ja-JP" altLang="en-US" sz="1213" b="1" dirty="0">
                <a:solidFill>
                  <a:srgbClr val="FF0000"/>
                </a:solidFill>
                <a:latin typeface="ＭＳ ゴシック" panose="020B0609070205080204" pitchFamily="49" charset="-128"/>
                <a:ea typeface="ＭＳ ゴシック" panose="020B0609070205080204" pitchFamily="49" charset="-128"/>
              </a:rPr>
              <a:t>（避難先施設）</a:t>
            </a:r>
          </a:p>
        </p:txBody>
      </p:sp>
      <p:pic>
        <p:nvPicPr>
          <p:cNvPr id="71" name="図 70"/>
          <p:cNvPicPr>
            <a:picLocks noChangeAspect="1"/>
          </p:cNvPicPr>
          <p:nvPr/>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259531" y="5958782"/>
            <a:ext cx="676119" cy="428517"/>
          </a:xfrm>
          <a:prstGeom prst="rect">
            <a:avLst/>
          </a:prstGeom>
        </p:spPr>
      </p:pic>
      <p:grpSp>
        <p:nvGrpSpPr>
          <p:cNvPr id="72" name="グループ化 71"/>
          <p:cNvGrpSpPr>
            <a:grpSpLocks noChangeAspect="1"/>
          </p:cNvGrpSpPr>
          <p:nvPr/>
        </p:nvGrpSpPr>
        <p:grpSpPr>
          <a:xfrm>
            <a:off x="7811660" y="5732976"/>
            <a:ext cx="366706" cy="655596"/>
            <a:chOff x="-1918901" y="2701004"/>
            <a:chExt cx="1157999" cy="1909486"/>
          </a:xfrm>
          <a:noFill/>
        </p:grpSpPr>
        <p:pic>
          <p:nvPicPr>
            <p:cNvPr id="73" name="図 72"/>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918901" y="2701004"/>
              <a:ext cx="1157999" cy="1909486"/>
            </a:xfrm>
            <a:prstGeom prst="rect">
              <a:avLst/>
            </a:prstGeom>
            <a:grpFill/>
          </p:spPr>
        </p:pic>
        <p:pic>
          <p:nvPicPr>
            <p:cNvPr id="74" name="図 73"/>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74719" y="2737232"/>
              <a:ext cx="469634" cy="469634"/>
            </a:xfrm>
            <a:prstGeom prst="rect">
              <a:avLst/>
            </a:prstGeom>
            <a:grpFill/>
          </p:spPr>
        </p:pic>
      </p:grpSp>
      <p:pic>
        <p:nvPicPr>
          <p:cNvPr id="78" name="図 77"/>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772250" y="6145225"/>
            <a:ext cx="1071180" cy="471780"/>
          </a:xfrm>
          <a:prstGeom prst="rect">
            <a:avLst/>
          </a:prstGeom>
        </p:spPr>
      </p:pic>
      <p:sp>
        <p:nvSpPr>
          <p:cNvPr id="79" name="角丸四角形 78"/>
          <p:cNvSpPr/>
          <p:nvPr/>
        </p:nvSpPr>
        <p:spPr>
          <a:xfrm>
            <a:off x="5263444" y="6242621"/>
            <a:ext cx="1251192" cy="365077"/>
          </a:xfrm>
          <a:prstGeom prst="roundRect">
            <a:avLst/>
          </a:prstGeom>
          <a:solidFill>
            <a:srgbClr val="79FFB6"/>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2" b="1" dirty="0">
                <a:solidFill>
                  <a:schemeClr val="tx1"/>
                </a:solidFill>
                <a:latin typeface="ＭＳ ゴシック" panose="020B0609070205080204" pitchFamily="49" charset="-128"/>
                <a:ea typeface="ＭＳ ゴシック" panose="020B0609070205080204" pitchFamily="49" charset="-128"/>
              </a:rPr>
              <a:t>避難退域時検査</a:t>
            </a:r>
          </a:p>
        </p:txBody>
      </p:sp>
      <p:sp>
        <p:nvSpPr>
          <p:cNvPr id="80" name="テキスト ボックス 79"/>
          <p:cNvSpPr txBox="1"/>
          <p:nvPr/>
        </p:nvSpPr>
        <p:spPr>
          <a:xfrm>
            <a:off x="6525996" y="6279055"/>
            <a:ext cx="516311" cy="278987"/>
          </a:xfrm>
          <a:prstGeom prst="rect">
            <a:avLst/>
          </a:prstGeom>
          <a:noFill/>
        </p:spPr>
        <p:txBody>
          <a:bodyPr wrap="square" rtlCol="0">
            <a:spAutoFit/>
          </a:bodyPr>
          <a:lstStyle/>
          <a:p>
            <a:r>
              <a:rPr lang="ja-JP" altLang="en-US" sz="1213" b="1" dirty="0">
                <a:solidFill>
                  <a:srgbClr val="FF0000"/>
                </a:solidFill>
              </a:rPr>
              <a:t>ＯＫ</a:t>
            </a:r>
          </a:p>
        </p:txBody>
      </p:sp>
      <p:sp>
        <p:nvSpPr>
          <p:cNvPr id="4" name="大かっこ 3"/>
          <p:cNvSpPr/>
          <p:nvPr/>
        </p:nvSpPr>
        <p:spPr>
          <a:xfrm>
            <a:off x="3504836" y="6953417"/>
            <a:ext cx="3456000" cy="432000"/>
          </a:xfrm>
          <a:prstGeom prst="bracketPair">
            <a:avLst>
              <a:gd name="adj" fmla="val 12990"/>
            </a:avLst>
          </a:prstGeom>
        </p:spPr>
        <p:style>
          <a:lnRef idx="1">
            <a:schemeClr val="accent1"/>
          </a:lnRef>
          <a:fillRef idx="0">
            <a:schemeClr val="accent1"/>
          </a:fillRef>
          <a:effectRef idx="0">
            <a:schemeClr val="accent1"/>
          </a:effectRef>
          <a:fontRef idx="minor">
            <a:schemeClr val="tx1"/>
          </a:fontRef>
        </p:style>
        <p:txBody>
          <a:bodyPr lIns="108000" tIns="36000" rIns="0" bIns="36000" rtlCol="0" anchor="ctr"/>
          <a:lstStyle/>
          <a:p>
            <a:r>
              <a:rPr lang="ja-JP" altLang="en-US" sz="1102" dirty="0"/>
              <a:t>・放射性物質による汚染がない者</a:t>
            </a:r>
          </a:p>
          <a:p>
            <a:pPr marL="57747" indent="-57747"/>
            <a:r>
              <a:rPr lang="ja-JP" altLang="en-US" sz="1102" dirty="0"/>
              <a:t>・避難退域時検査で放射性物質による汚染が除染を行う基準以下であることが確認された者</a:t>
            </a:r>
          </a:p>
        </p:txBody>
      </p:sp>
      <p:sp>
        <p:nvSpPr>
          <p:cNvPr id="50" name="テキスト ボックス 49"/>
          <p:cNvSpPr txBox="1">
            <a:spLocks noChangeAspect="1"/>
          </p:cNvSpPr>
          <p:nvPr/>
        </p:nvSpPr>
        <p:spPr>
          <a:xfrm>
            <a:off x="2362899" y="5192444"/>
            <a:ext cx="1332578" cy="465640"/>
          </a:xfrm>
          <a:prstGeom prst="rect">
            <a:avLst/>
          </a:prstGeom>
          <a:noFill/>
        </p:spPr>
        <p:txBody>
          <a:bodyPr wrap="square" rtlCol="0">
            <a:spAutoFit/>
          </a:bodyPr>
          <a:lstStyle/>
          <a:p>
            <a:pPr marL="160991" indent="-160991"/>
            <a:r>
              <a:rPr lang="ja-JP" altLang="en-US" sz="1213" b="1" dirty="0">
                <a:solidFill>
                  <a:srgbClr val="FF0000"/>
                </a:solidFill>
                <a:latin typeface="ＭＳ ゴシック" panose="020B0609070205080204" pitchFamily="49" charset="-128"/>
                <a:ea typeface="ＭＳ ゴシック" panose="020B0609070205080204" pitchFamily="49" charset="-128"/>
              </a:rPr>
              <a:t>⑥</a:t>
            </a:r>
            <a:r>
              <a:rPr lang="ja-JP" altLang="en-US" sz="1213" b="1" dirty="0">
                <a:solidFill>
                  <a:srgbClr val="0070C0"/>
                </a:solidFill>
                <a:latin typeface="ＭＳ ゴシック" panose="020B0609070205080204" pitchFamily="49" charset="-128"/>
                <a:ea typeface="ＭＳ ゴシック" panose="020B0609070205080204" pitchFamily="49" charset="-128"/>
              </a:rPr>
              <a:t>避難に関する連絡調整</a:t>
            </a:r>
          </a:p>
        </p:txBody>
      </p:sp>
      <p:sp>
        <p:nvSpPr>
          <p:cNvPr id="52" name="左右矢印 51"/>
          <p:cNvSpPr/>
          <p:nvPr/>
        </p:nvSpPr>
        <p:spPr>
          <a:xfrm rot="5400000">
            <a:off x="1853360" y="5341491"/>
            <a:ext cx="912717" cy="238100"/>
          </a:xfrm>
          <a:prstGeom prst="leftRightArrow">
            <a:avLst/>
          </a:prstGeom>
          <a:solidFill>
            <a:schemeClr val="accent6">
              <a:lumMod val="20000"/>
              <a:lumOff val="80000"/>
            </a:schemeClr>
          </a:solidFill>
          <a:ln w="50800" cmpd="db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9683" tIns="39683" rIns="39683" bIns="0" numCol="1" spcCol="0" rtlCol="0" fromWordArt="0" anchor="ctr" anchorCtr="0" forceAA="0" compatLnSpc="1">
            <a:prstTxWarp prst="textNoShape">
              <a:avLst/>
            </a:prstTxWarp>
            <a:noAutofit/>
          </a:bodyPr>
          <a:lstStyle/>
          <a:p>
            <a:pPr algn="ctr"/>
            <a:endParaRPr lang="ja-JP" altLang="en-US" sz="1323" dirty="0">
              <a:solidFill>
                <a:schemeClr val="tx1"/>
              </a:solidFill>
            </a:endParaRPr>
          </a:p>
        </p:txBody>
      </p:sp>
      <p:sp>
        <p:nvSpPr>
          <p:cNvPr id="12" name="テキスト ボックス 11"/>
          <p:cNvSpPr txBox="1"/>
          <p:nvPr/>
        </p:nvSpPr>
        <p:spPr>
          <a:xfrm>
            <a:off x="521877" y="3860949"/>
            <a:ext cx="1899594" cy="295915"/>
          </a:xfrm>
          <a:prstGeom prst="rect">
            <a:avLst/>
          </a:prstGeom>
          <a:noFill/>
        </p:spPr>
        <p:txBody>
          <a:bodyPr wrap="square" rtlCol="0">
            <a:spAutoFit/>
          </a:bodyPr>
          <a:lstStyle/>
          <a:p>
            <a:r>
              <a:rPr lang="en-US" altLang="ja-JP" sz="1323" b="1" dirty="0">
                <a:latin typeface="+mn-ea"/>
              </a:rPr>
              <a:t>《</a:t>
            </a:r>
            <a:r>
              <a:rPr lang="ja-JP" altLang="en-US" sz="1323" b="1" dirty="0">
                <a:latin typeface="+mn-ea"/>
              </a:rPr>
              <a:t>避難者受入れの流れ</a:t>
            </a:r>
            <a:r>
              <a:rPr lang="en-US" altLang="ja-JP" sz="1323" b="1" dirty="0">
                <a:latin typeface="+mn-ea"/>
              </a:rPr>
              <a:t>》</a:t>
            </a:r>
            <a:endParaRPr lang="ja-JP" altLang="en-US" sz="1323" b="1" dirty="0">
              <a:latin typeface="+mn-ea"/>
            </a:endParaRPr>
          </a:p>
        </p:txBody>
      </p:sp>
      <p:sp>
        <p:nvSpPr>
          <p:cNvPr id="5" name="角丸四角形 4"/>
          <p:cNvSpPr/>
          <p:nvPr/>
        </p:nvSpPr>
        <p:spPr>
          <a:xfrm>
            <a:off x="7031971" y="1820451"/>
            <a:ext cx="2183907" cy="3388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9683" tIns="39683" rIns="39683" bIns="39683" numCol="1" spcCol="0" rtlCol="0" fromWordArt="0" anchor="ctr" anchorCtr="0" forceAA="0" compatLnSpc="1">
            <a:prstTxWarp prst="textNoShape">
              <a:avLst/>
            </a:prstTxWarp>
            <a:noAutofit/>
          </a:bodyPr>
          <a:lstStyle/>
          <a:p>
            <a:r>
              <a:rPr lang="ja-JP" altLang="en-US" sz="1323"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青森県原子力登録</a:t>
            </a:r>
          </a:p>
        </p:txBody>
      </p:sp>
      <p:pic>
        <p:nvPicPr>
          <p:cNvPr id="2" name="図 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846548" y="1815760"/>
            <a:ext cx="377984" cy="363984"/>
          </a:xfrm>
          <a:prstGeom prst="rect">
            <a:avLst/>
          </a:prstGeom>
        </p:spPr>
      </p:pic>
      <p:sp>
        <p:nvSpPr>
          <p:cNvPr id="3" name="大かっこ 2"/>
          <p:cNvSpPr/>
          <p:nvPr/>
        </p:nvSpPr>
        <p:spPr>
          <a:xfrm>
            <a:off x="253642" y="5348967"/>
            <a:ext cx="1462006" cy="41099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dirty="0" smtClean="0">
                <a:latin typeface="ＭＳ ゴシック" panose="020B0609070205080204" pitchFamily="49" charset="-128"/>
                <a:ea typeface="ＭＳ ゴシック" panose="020B0609070205080204" pitchFamily="49" charset="-128"/>
              </a:rPr>
              <a:t>東通村</a:t>
            </a:r>
            <a:r>
              <a:rPr lang="zh-CN" altLang="en-US"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むつ市</a:t>
            </a:r>
            <a:r>
              <a:rPr lang="zh-CN" altLang="en-US" sz="1200" dirty="0" smtClean="0">
                <a:latin typeface="ＭＳ ゴシック" panose="020B0609070205080204" pitchFamily="49" charset="-128"/>
                <a:ea typeface="ＭＳ ゴシック" panose="020B0609070205080204" pitchFamily="49" charset="-128"/>
              </a:rPr>
              <a:t>、</a:t>
            </a:r>
            <a:endParaRPr lang="en-US" altLang="zh-CN"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六ヶ所村</a:t>
            </a:r>
            <a:r>
              <a:rPr lang="zh-CN" altLang="en-US"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横浜</a:t>
            </a:r>
            <a:r>
              <a:rPr lang="zh-CN" altLang="en-US" sz="1200" dirty="0" smtClean="0">
                <a:latin typeface="ＭＳ ゴシック" panose="020B0609070205080204" pitchFamily="49" charset="-128"/>
                <a:ea typeface="ＭＳ ゴシック" panose="020B0609070205080204" pitchFamily="49" charset="-128"/>
              </a:rPr>
              <a:t>町</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48" name="大かっこ 47"/>
          <p:cNvSpPr/>
          <p:nvPr/>
        </p:nvSpPr>
        <p:spPr>
          <a:xfrm>
            <a:off x="8180477" y="5351581"/>
            <a:ext cx="2034508" cy="41099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r>
              <a:rPr lang="zh-CN" altLang="en-US" sz="1200" dirty="0" smtClean="0">
                <a:latin typeface="ＭＳ ゴシック" panose="020B0609070205080204" pitchFamily="49" charset="-128"/>
                <a:ea typeface="ＭＳ ゴシック" panose="020B0609070205080204" pitchFamily="49" charset="-128"/>
              </a:rPr>
              <a:t>青森市</a:t>
            </a:r>
            <a:r>
              <a:rPr lang="zh-CN" altLang="en-US" sz="1200" dirty="0">
                <a:latin typeface="ＭＳ ゴシック" panose="020B0609070205080204" pitchFamily="49" charset="-128"/>
                <a:ea typeface="ＭＳ ゴシック" panose="020B0609070205080204" pitchFamily="49" charset="-128"/>
              </a:rPr>
              <a:t>、弘前市、黒石市</a:t>
            </a:r>
            <a:r>
              <a:rPr lang="zh-CN" altLang="en-US" sz="1200" dirty="0" smtClean="0">
                <a:latin typeface="ＭＳ ゴシック" panose="020B0609070205080204" pitchFamily="49" charset="-128"/>
                <a:ea typeface="ＭＳ ゴシック" panose="020B0609070205080204" pitchFamily="49" charset="-128"/>
              </a:rPr>
              <a:t>、五所川原市</a:t>
            </a:r>
            <a:r>
              <a:rPr lang="zh-CN" altLang="en-US" sz="1200" dirty="0">
                <a:latin typeface="ＭＳ ゴシック" panose="020B0609070205080204" pitchFamily="49" charset="-128"/>
                <a:ea typeface="ＭＳ ゴシック" panose="020B0609070205080204" pitchFamily="49" charset="-128"/>
              </a:rPr>
              <a:t>、平内町</a:t>
            </a:r>
            <a:endParaRPr kumimoji="1"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316175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ホームベース 13"/>
          <p:cNvSpPr/>
          <p:nvPr/>
        </p:nvSpPr>
        <p:spPr>
          <a:xfrm flipH="1">
            <a:off x="4314006" y="887787"/>
            <a:ext cx="5945483" cy="6431251"/>
          </a:xfrm>
          <a:prstGeom prst="homePlate">
            <a:avLst>
              <a:gd name="adj" fmla="val 17619"/>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323" b="1" dirty="0">
                <a:solidFill>
                  <a:schemeClr val="tx1"/>
                </a:solidFill>
                <a:latin typeface="ＭＳ ゴシック" panose="020B0609070205080204" pitchFamily="49" charset="-128"/>
                <a:ea typeface="ＭＳ ゴシック" panose="020B0609070205080204" pitchFamily="49" charset="-128"/>
              </a:rPr>
              <a:t>　　　</a:t>
            </a:r>
            <a:endParaRPr lang="en-US" altLang="ja-JP" sz="1323" dirty="0">
              <a:solidFill>
                <a:schemeClr val="tx1"/>
              </a:solidFill>
              <a:latin typeface="ＭＳ ゴシック" panose="020B0609070205080204" pitchFamily="49" charset="-128"/>
              <a:ea typeface="ＭＳ ゴシック" panose="020B0609070205080204" pitchFamily="49" charset="-128"/>
            </a:endParaRPr>
          </a:p>
        </p:txBody>
      </p:sp>
      <p:sp>
        <p:nvSpPr>
          <p:cNvPr id="4" name="ホームベース 3"/>
          <p:cNvSpPr/>
          <p:nvPr/>
        </p:nvSpPr>
        <p:spPr>
          <a:xfrm>
            <a:off x="476652" y="901998"/>
            <a:ext cx="5226021" cy="6431251"/>
          </a:xfrm>
          <a:prstGeom prst="homePlate">
            <a:avLst>
              <a:gd name="adj" fmla="val 17619"/>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5972" indent="-265972"/>
            <a:endParaRPr lang="en-US" altLang="ja-JP" sz="1323" dirty="0">
              <a:solidFill>
                <a:schemeClr val="tx1"/>
              </a:solidFill>
              <a:latin typeface="ＭＳ ゴシック" panose="020B0609070205080204" pitchFamily="49" charset="-128"/>
              <a:ea typeface="ＭＳ ゴシック" panose="020B0609070205080204" pitchFamily="49" charset="-128"/>
            </a:endParaRPr>
          </a:p>
        </p:txBody>
      </p:sp>
      <p:sp>
        <p:nvSpPr>
          <p:cNvPr id="12" name="角丸四角形 11"/>
          <p:cNvSpPr/>
          <p:nvPr/>
        </p:nvSpPr>
        <p:spPr>
          <a:xfrm>
            <a:off x="603674" y="3090919"/>
            <a:ext cx="4637004" cy="1510038"/>
          </a:xfrm>
          <a:prstGeom prst="roundRect">
            <a:avLst>
              <a:gd name="adj" fmla="val 4985"/>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9367" tIns="180000" rIns="39683" bIns="39683" rtlCol="0" anchor="t" anchorCtr="0"/>
          <a:lstStyle/>
          <a:p>
            <a:pPr marL="131243" indent="-131243"/>
            <a:r>
              <a:rPr lang="ja-JP" altLang="en-US" sz="1543" dirty="0">
                <a:solidFill>
                  <a:sysClr val="windowText" lastClr="000000"/>
                </a:solidFill>
                <a:latin typeface="ＭＳ ゴシック" panose="020B0609070205080204" pitchFamily="49" charset="-128"/>
                <a:ea typeface="ＭＳ ゴシック" panose="020B0609070205080204" pitchFamily="49" charset="-128"/>
              </a:rPr>
              <a:t>◆避難者及び付添いする支援者に対する</a:t>
            </a:r>
            <a:endParaRPr lang="en-US" altLang="ja-JP" sz="1543" dirty="0">
              <a:solidFill>
                <a:sysClr val="windowText" lastClr="000000"/>
              </a:solidFill>
              <a:latin typeface="ＭＳ ゴシック" panose="020B0609070205080204" pitchFamily="49" charset="-128"/>
              <a:ea typeface="ＭＳ ゴシック" panose="020B0609070205080204" pitchFamily="49" charset="-128"/>
            </a:endParaRPr>
          </a:p>
          <a:p>
            <a:pPr marL="131243" indent="-131243"/>
            <a:r>
              <a:rPr lang="ja-JP" altLang="en-US" sz="1543" dirty="0">
                <a:solidFill>
                  <a:sysClr val="windowText" lastClr="000000"/>
                </a:solidFill>
                <a:latin typeface="ＭＳ ゴシック" panose="020B0609070205080204" pitchFamily="49" charset="-128"/>
                <a:ea typeface="ＭＳ ゴシック" panose="020B0609070205080204" pitchFamily="49" charset="-128"/>
              </a:rPr>
              <a:t>　</a:t>
            </a:r>
            <a:r>
              <a:rPr lang="ja-JP" altLang="en-US" sz="1543" b="1" u="sng" dirty="0">
                <a:solidFill>
                  <a:srgbClr val="002060"/>
                </a:solidFill>
                <a:latin typeface="ＭＳ ゴシック" panose="020B0609070205080204" pitchFamily="49" charset="-128"/>
                <a:ea typeface="ＭＳ ゴシック" panose="020B0609070205080204" pitchFamily="49" charset="-128"/>
              </a:rPr>
              <a:t>必要な食料、寝具その他の生活必需品の提供</a:t>
            </a:r>
            <a:endParaRPr lang="en-US" altLang="ja-JP" sz="1543" b="1" u="sng" dirty="0">
              <a:solidFill>
                <a:srgbClr val="002060"/>
              </a:solidFill>
              <a:latin typeface="ＭＳ ゴシック" panose="020B0609070205080204" pitchFamily="49" charset="-128"/>
              <a:ea typeface="ＭＳ ゴシック" panose="020B0609070205080204" pitchFamily="49" charset="-128"/>
            </a:endParaRPr>
          </a:p>
          <a:p>
            <a:pPr marL="131243" indent="-131243"/>
            <a:r>
              <a:rPr lang="ja-JP" altLang="en-US" sz="1543" dirty="0">
                <a:solidFill>
                  <a:sysClr val="windowText" lastClr="000000"/>
                </a:solidFill>
                <a:latin typeface="ＭＳ ゴシック" panose="020B0609070205080204" pitchFamily="49" charset="-128"/>
                <a:ea typeface="ＭＳ ゴシック" panose="020B0609070205080204" pitchFamily="49" charset="-128"/>
              </a:rPr>
              <a:t>◆避難者に対する</a:t>
            </a:r>
            <a:endParaRPr lang="en-US" altLang="ja-JP" sz="1543" dirty="0">
              <a:solidFill>
                <a:sysClr val="windowText" lastClr="000000"/>
              </a:solidFill>
              <a:latin typeface="ＭＳ ゴシック" panose="020B0609070205080204" pitchFamily="49" charset="-128"/>
              <a:ea typeface="ＭＳ ゴシック" panose="020B0609070205080204" pitchFamily="49" charset="-128"/>
            </a:endParaRPr>
          </a:p>
          <a:p>
            <a:pPr marL="174990" indent="-174990"/>
            <a:r>
              <a:rPr lang="ja-JP" altLang="en-US" sz="1543" dirty="0">
                <a:solidFill>
                  <a:sysClr val="windowText" lastClr="000000"/>
                </a:solidFill>
                <a:latin typeface="ＭＳ ゴシック" panose="020B0609070205080204" pitchFamily="49" charset="-128"/>
                <a:ea typeface="ＭＳ ゴシック" panose="020B0609070205080204" pitchFamily="49" charset="-128"/>
              </a:rPr>
              <a:t>　</a:t>
            </a:r>
            <a:r>
              <a:rPr lang="ja-JP" altLang="en-US" sz="1543" b="1" u="sng" dirty="0">
                <a:solidFill>
                  <a:srgbClr val="002060"/>
                </a:solidFill>
                <a:latin typeface="ＭＳ ゴシック" panose="020B0609070205080204" pitchFamily="49" charset="-128"/>
                <a:ea typeface="ＭＳ ゴシック" panose="020B0609070205080204" pitchFamily="49" charset="-128"/>
              </a:rPr>
              <a:t>避難生活上の支援、必要とする保健医療サービス・福祉サービスの提供</a:t>
            </a:r>
            <a:endParaRPr lang="en-US" altLang="ja-JP" sz="1543" b="1" u="sng" dirty="0">
              <a:solidFill>
                <a:srgbClr val="002060"/>
              </a:solidFill>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529627" y="2905158"/>
            <a:ext cx="1108104" cy="357150"/>
          </a:xfrm>
          <a:prstGeom prst="rect">
            <a:avLst/>
          </a:prstGeom>
          <a:solidFill>
            <a:srgbClr val="00B050"/>
          </a:solidFill>
          <a:ln>
            <a:noFill/>
          </a:ln>
          <a:scene3d>
            <a:camera prst="orthographicFront"/>
            <a:lightRig rig="threePt" dir="t"/>
          </a:scene3d>
          <a:sp3d contourW="12700">
            <a:bevelT w="50800"/>
            <a:contourClr>
              <a:srgbClr val="00B05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64" b="1" dirty="0">
                <a:solidFill>
                  <a:schemeClr val="bg1"/>
                </a:solidFill>
                <a:latin typeface="ＭＳ ゴシック" panose="020B0609070205080204" pitchFamily="49" charset="-128"/>
                <a:ea typeface="ＭＳ ゴシック" panose="020B0609070205080204" pitchFamily="49" charset="-128"/>
              </a:rPr>
              <a:t>支援内容</a:t>
            </a:r>
          </a:p>
        </p:txBody>
      </p:sp>
      <p:sp>
        <p:nvSpPr>
          <p:cNvPr id="17" name="角丸四角形 16"/>
          <p:cNvSpPr/>
          <p:nvPr/>
        </p:nvSpPr>
        <p:spPr>
          <a:xfrm>
            <a:off x="622306" y="1213294"/>
            <a:ext cx="4599747" cy="1532112"/>
          </a:xfrm>
          <a:prstGeom prst="roundRect">
            <a:avLst>
              <a:gd name="adj" fmla="val 5514"/>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9367" tIns="180000" rIns="39683" bIns="39683" rtlCol="0" anchor="t" anchorCtr="0"/>
          <a:lstStyle/>
          <a:p>
            <a:pPr marL="168275" indent="-168275"/>
            <a:r>
              <a:rPr lang="ja-JP" altLang="en-US" sz="1543" dirty="0">
                <a:solidFill>
                  <a:sysClr val="windowText" lastClr="000000"/>
                </a:solidFill>
                <a:latin typeface="ＭＳ ゴシック" panose="020B0609070205080204" pitchFamily="49" charset="-128"/>
                <a:ea typeface="ＭＳ ゴシック" panose="020B0609070205080204" pitchFamily="49" charset="-128"/>
              </a:rPr>
              <a:t>◆受入れが可能になった日から、転院や退所等により避難を要しなくなるまでの期間</a:t>
            </a:r>
            <a:endParaRPr lang="en-US" altLang="ja-JP" sz="1543"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18" name="正方形/長方形 17"/>
          <p:cNvSpPr/>
          <p:nvPr/>
        </p:nvSpPr>
        <p:spPr>
          <a:xfrm>
            <a:off x="529628" y="1020249"/>
            <a:ext cx="1108103" cy="357150"/>
          </a:xfrm>
          <a:prstGeom prst="rect">
            <a:avLst/>
          </a:prstGeom>
          <a:solidFill>
            <a:srgbClr val="00B050"/>
          </a:solidFill>
          <a:ln>
            <a:noFill/>
          </a:ln>
          <a:scene3d>
            <a:camera prst="orthographicFront"/>
            <a:lightRig rig="threePt" dir="t"/>
          </a:scene3d>
          <a:sp3d contourW="12700">
            <a:bevelT w="50800"/>
            <a:contourClr>
              <a:srgbClr val="00B05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64" b="1" dirty="0">
                <a:solidFill>
                  <a:schemeClr val="bg1"/>
                </a:solidFill>
                <a:latin typeface="ＭＳ ゴシック" panose="020B0609070205080204" pitchFamily="49" charset="-128"/>
                <a:ea typeface="ＭＳ ゴシック" panose="020B0609070205080204" pitchFamily="49" charset="-128"/>
              </a:rPr>
              <a:t>受入期間</a:t>
            </a:r>
          </a:p>
        </p:txBody>
      </p:sp>
      <p:sp>
        <p:nvSpPr>
          <p:cNvPr id="19" name="タイトル 1"/>
          <p:cNvSpPr txBox="1">
            <a:spLocks/>
          </p:cNvSpPr>
          <p:nvPr/>
        </p:nvSpPr>
        <p:spPr>
          <a:xfrm>
            <a:off x="463443" y="380786"/>
            <a:ext cx="9849206" cy="468271"/>
          </a:xfrm>
          <a:prstGeom prst="rect">
            <a:avLst/>
          </a:prstGeom>
          <a:solidFill>
            <a:schemeClr val="accent1">
              <a:lumMod val="75000"/>
            </a:schemeClr>
          </a:solidFill>
          <a:ln>
            <a:noFill/>
          </a:ln>
          <a:scene3d>
            <a:camera prst="orthographicFront"/>
            <a:lightRig rig="threePt" dir="t"/>
          </a:scene3d>
          <a:sp3d contourW="12700">
            <a:bevelT w="50800"/>
            <a:contourClr>
              <a:srgbClr val="00B0F0"/>
            </a:contourClr>
          </a:sp3d>
        </p:spPr>
        <p:txBody>
          <a:bodyPr vert="horz" lIns="93044" tIns="46521" rIns="93044" bIns="46521"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205" b="1" dirty="0">
                <a:solidFill>
                  <a:schemeClr val="bg1"/>
                </a:solidFill>
                <a:latin typeface="ＭＳ ゴシック" panose="020B0609070205080204" pitchFamily="49" charset="-128"/>
                <a:ea typeface="ＭＳ ゴシック" panose="020B0609070205080204" pitchFamily="49" charset="-128"/>
              </a:rPr>
              <a:t>避難先</a:t>
            </a:r>
            <a:r>
              <a:rPr lang="ja-JP" altLang="en-US" sz="2205" b="1" dirty="0" smtClean="0">
                <a:solidFill>
                  <a:schemeClr val="bg1"/>
                </a:solidFill>
                <a:latin typeface="ＭＳ ゴシック" panose="020B0609070205080204" pitchFamily="49" charset="-128"/>
                <a:ea typeface="ＭＳ ゴシック" panose="020B0609070205080204" pitchFamily="49" charset="-128"/>
              </a:rPr>
              <a:t>施設の</a:t>
            </a:r>
            <a:r>
              <a:rPr lang="ja-JP" altLang="en-US" sz="2205" b="1" dirty="0">
                <a:solidFill>
                  <a:schemeClr val="bg1"/>
                </a:solidFill>
                <a:latin typeface="ＭＳ ゴシック" panose="020B0609070205080204" pitchFamily="49" charset="-128"/>
                <a:ea typeface="ＭＳ ゴシック" panose="020B0609070205080204" pitchFamily="49" charset="-128"/>
              </a:rPr>
              <a:t>協力内容</a:t>
            </a:r>
          </a:p>
        </p:txBody>
      </p:sp>
      <p:sp>
        <p:nvSpPr>
          <p:cNvPr id="20" name="角丸四角形 19"/>
          <p:cNvSpPr/>
          <p:nvPr/>
        </p:nvSpPr>
        <p:spPr>
          <a:xfrm>
            <a:off x="603674" y="4946470"/>
            <a:ext cx="4637004" cy="2167660"/>
          </a:xfrm>
          <a:prstGeom prst="roundRect">
            <a:avLst>
              <a:gd name="adj" fmla="val 2852"/>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9367" tIns="180000" rIns="79367" bIns="39683" rtlCol="0" anchor="t" anchorCtr="0"/>
          <a:lstStyle/>
          <a:p>
            <a:pPr marL="168275" indent="-168275"/>
            <a:r>
              <a:rPr lang="ja-JP" altLang="en-US" sz="1543" dirty="0">
                <a:solidFill>
                  <a:sysClr val="windowText" lastClr="000000"/>
                </a:solidFill>
                <a:latin typeface="ＭＳ ゴシック" panose="020B0609070205080204" pitchFamily="49" charset="-128"/>
                <a:ea typeface="ＭＳ ゴシック" panose="020B0609070205080204" pitchFamily="49" charset="-128"/>
              </a:rPr>
              <a:t>◆所在する市町村の行政区域内における避難者の搬送</a:t>
            </a:r>
            <a:endParaRPr lang="en-US" altLang="ja-JP" sz="1543" dirty="0">
              <a:solidFill>
                <a:sysClr val="windowText" lastClr="000000"/>
              </a:solidFill>
              <a:latin typeface="ＭＳ ゴシック" panose="020B0609070205080204" pitchFamily="49" charset="-128"/>
              <a:ea typeface="ＭＳ ゴシック" panose="020B0609070205080204" pitchFamily="49" charset="-128"/>
            </a:endParaRPr>
          </a:p>
          <a:p>
            <a:pPr marL="168275" indent="-168275"/>
            <a:r>
              <a:rPr lang="ja-JP" altLang="en-US" sz="1543" dirty="0">
                <a:solidFill>
                  <a:sysClr val="windowText" lastClr="000000"/>
                </a:solidFill>
                <a:latin typeface="ＭＳ ゴシック" panose="020B0609070205080204" pitchFamily="49" charset="-128"/>
                <a:ea typeface="ＭＳ ゴシック" panose="020B0609070205080204" pitchFamily="49" charset="-128"/>
              </a:rPr>
              <a:t>◆医療機関や社会福祉施設等の入院・入所者以外の者の受入れ（在宅で医療や介護を受けており医療機関や社会福祉施設等での受入れが適当な者、体育館等の避難所に避難したがそこでは健康状態の悪化が懸念される者など）</a:t>
            </a:r>
            <a:endParaRPr lang="en-US" altLang="ja-JP" sz="1543"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21" name="正方形/長方形 20"/>
          <p:cNvSpPr/>
          <p:nvPr/>
        </p:nvSpPr>
        <p:spPr>
          <a:xfrm>
            <a:off x="529629" y="4763625"/>
            <a:ext cx="2850760" cy="357150"/>
          </a:xfrm>
          <a:prstGeom prst="rect">
            <a:avLst/>
          </a:prstGeom>
          <a:solidFill>
            <a:srgbClr val="00B050"/>
          </a:solidFill>
          <a:ln>
            <a:noFill/>
          </a:ln>
          <a:scene3d>
            <a:camera prst="orthographicFront"/>
            <a:lightRig rig="threePt" dir="t"/>
          </a:scene3d>
          <a:sp3d contourW="12700">
            <a:bevelT w="50800"/>
            <a:contourClr>
              <a:srgbClr val="00B05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64" b="1" dirty="0">
                <a:solidFill>
                  <a:schemeClr val="bg1"/>
                </a:solidFill>
                <a:latin typeface="ＭＳ ゴシック" panose="020B0609070205080204" pitchFamily="49" charset="-128"/>
                <a:ea typeface="ＭＳ ゴシック" panose="020B0609070205080204" pitchFamily="49" charset="-128"/>
              </a:rPr>
              <a:t>可能な範囲で協力を依頼</a:t>
            </a:r>
          </a:p>
        </p:txBody>
      </p:sp>
      <p:sp>
        <p:nvSpPr>
          <p:cNvPr id="15" name="角丸四角形 14"/>
          <p:cNvSpPr/>
          <p:nvPr/>
        </p:nvSpPr>
        <p:spPr>
          <a:xfrm>
            <a:off x="5509759" y="1213294"/>
            <a:ext cx="4672757" cy="2786096"/>
          </a:xfrm>
          <a:prstGeom prst="roundRect">
            <a:avLst>
              <a:gd name="adj" fmla="val 3891"/>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01239" indent="-201239"/>
            <a:endParaRPr lang="en-US" altLang="ja-JP" sz="1764"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16" name="正方形/長方形 15"/>
          <p:cNvSpPr/>
          <p:nvPr/>
        </p:nvSpPr>
        <p:spPr>
          <a:xfrm>
            <a:off x="5397770" y="1020249"/>
            <a:ext cx="2496215" cy="357150"/>
          </a:xfrm>
          <a:prstGeom prst="rect">
            <a:avLst/>
          </a:prstGeom>
          <a:solidFill>
            <a:srgbClr val="00B050"/>
          </a:solidFill>
          <a:ln>
            <a:noFill/>
          </a:ln>
          <a:scene3d>
            <a:camera prst="orthographicFront"/>
            <a:lightRig rig="threePt" dir="t"/>
          </a:scene3d>
          <a:sp3d contourW="12700">
            <a:bevelT w="50800"/>
            <a:contourClr>
              <a:srgbClr val="00B05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64" b="1" dirty="0">
                <a:solidFill>
                  <a:schemeClr val="bg1"/>
                </a:solidFill>
                <a:latin typeface="ＭＳ ゴシック" panose="020B0609070205080204" pitchFamily="49" charset="-128"/>
                <a:ea typeface="ＭＳ ゴシック" panose="020B0609070205080204" pitchFamily="49" charset="-128"/>
              </a:rPr>
              <a:t>避難先施設の位置付け</a:t>
            </a:r>
          </a:p>
        </p:txBody>
      </p:sp>
      <p:sp>
        <p:nvSpPr>
          <p:cNvPr id="22" name="角丸四角形 21"/>
          <p:cNvSpPr/>
          <p:nvPr/>
        </p:nvSpPr>
        <p:spPr>
          <a:xfrm>
            <a:off x="5571700" y="4301696"/>
            <a:ext cx="4597744" cy="2812434"/>
          </a:xfrm>
          <a:prstGeom prst="roundRect">
            <a:avLst>
              <a:gd name="adj" fmla="val 2848"/>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39683" tIns="158733" rIns="39683" bIns="39683" rtlCol="0" anchor="ctr"/>
          <a:lstStyle/>
          <a:p>
            <a:pPr marL="201239" indent="-201239"/>
            <a:endParaRPr lang="en-US" altLang="ja-JP" sz="1323" b="1" dirty="0">
              <a:solidFill>
                <a:sysClr val="windowText" lastClr="000000"/>
              </a:solidFill>
              <a:latin typeface="ＭＳ ゴシック" panose="020B0609070205080204" pitchFamily="49" charset="-128"/>
              <a:ea typeface="ＭＳ ゴシック" panose="020B0609070205080204" pitchFamily="49" charset="-128"/>
            </a:endParaRPr>
          </a:p>
          <a:p>
            <a:pPr marL="201239" indent="-201239"/>
            <a:endParaRPr lang="en-US" altLang="ja-JP" sz="1323" b="1" dirty="0">
              <a:solidFill>
                <a:sysClr val="windowText" lastClr="000000"/>
              </a:solidFill>
              <a:latin typeface="ＭＳ ゴシック" panose="020B0609070205080204" pitchFamily="49" charset="-128"/>
              <a:ea typeface="ＭＳ ゴシック" panose="020B0609070205080204" pitchFamily="49" charset="-128"/>
            </a:endParaRPr>
          </a:p>
          <a:p>
            <a:pPr marL="201239" indent="-201239"/>
            <a:r>
              <a:rPr lang="ja-JP" altLang="en-US" sz="1323" b="1" dirty="0">
                <a:solidFill>
                  <a:sysClr val="windowText" lastClr="000000"/>
                </a:solidFill>
                <a:latin typeface="ＭＳ ゴシック" panose="020B0609070205080204" pitchFamily="49" charset="-128"/>
                <a:ea typeface="ＭＳ ゴシック" panose="020B0609070205080204" pitchFamily="49" charset="-128"/>
              </a:rPr>
              <a:t>管理運営に要した次の費用</a:t>
            </a:r>
            <a:endParaRPr lang="en-US" altLang="ja-JP" sz="1323" b="1" dirty="0">
              <a:solidFill>
                <a:sysClr val="windowText" lastClr="000000"/>
              </a:solidFill>
              <a:latin typeface="ＭＳ ゴシック" panose="020B0609070205080204" pitchFamily="49" charset="-128"/>
              <a:ea typeface="ＭＳ ゴシック" panose="020B0609070205080204" pitchFamily="49" charset="-128"/>
            </a:endParaRPr>
          </a:p>
          <a:p>
            <a:pPr marL="168275" indent="-168275"/>
            <a:r>
              <a:rPr lang="ja-JP" altLang="en-US" sz="1323" dirty="0">
                <a:solidFill>
                  <a:sysClr val="windowText" lastClr="000000"/>
                </a:solidFill>
                <a:latin typeface="ＭＳ ゴシック" panose="020B0609070205080204" pitchFamily="49" charset="-128"/>
                <a:ea typeface="ＭＳ ゴシック" panose="020B0609070205080204" pitchFamily="49" charset="-128"/>
              </a:rPr>
              <a:t>①食料、寝具その他の生活必需品の提供に要した費用（被服の提供も含む）</a:t>
            </a:r>
          </a:p>
          <a:p>
            <a:pPr marL="168275" indent="-168275"/>
            <a:r>
              <a:rPr lang="ja-JP" altLang="en-US" sz="1323" dirty="0">
                <a:solidFill>
                  <a:sysClr val="windowText" lastClr="000000"/>
                </a:solidFill>
                <a:latin typeface="ＭＳ ゴシック" panose="020B0609070205080204" pitchFamily="49" charset="-128"/>
                <a:ea typeface="ＭＳ ゴシック" panose="020B0609070205080204" pitchFamily="49" charset="-128"/>
              </a:rPr>
              <a:t>②日常生活上の支援を行うために必要な紙おむつ、ストーマ用装具等の消耗器材　の提供に要した費用</a:t>
            </a:r>
          </a:p>
          <a:p>
            <a:pPr marL="168275" indent="-168275"/>
            <a:r>
              <a:rPr lang="ja-JP" altLang="en-US" sz="1323" dirty="0">
                <a:solidFill>
                  <a:sysClr val="windowText" lastClr="000000"/>
                </a:solidFill>
                <a:latin typeface="ＭＳ ゴシック" panose="020B0609070205080204" pitchFamily="49" charset="-128"/>
                <a:ea typeface="ＭＳ ゴシック" panose="020B0609070205080204" pitchFamily="49" charset="-128"/>
              </a:rPr>
              <a:t>③避難先施設の設置、維持、管理及び日常生活上の支援を含めた生活に関する相談に要する人件費</a:t>
            </a:r>
          </a:p>
          <a:p>
            <a:pPr marL="168275" indent="-168275"/>
            <a:r>
              <a:rPr lang="ja-JP" altLang="en-US" sz="1323" dirty="0">
                <a:solidFill>
                  <a:sysClr val="windowText" lastClr="000000"/>
                </a:solidFill>
                <a:latin typeface="ＭＳ ゴシック" panose="020B0609070205080204" pitchFamily="49" charset="-128"/>
                <a:ea typeface="ＭＳ ゴシック" panose="020B0609070205080204" pitchFamily="49" charset="-128"/>
              </a:rPr>
              <a:t>④避難者の特性に配慮し、生活し易い環境整備に必要となる仮設設備並びに機械又は器具等の借上費又は工事費で、あらかじめ県の承諾を得た費用</a:t>
            </a:r>
          </a:p>
          <a:p>
            <a:pPr marL="168275" indent="-168275"/>
            <a:r>
              <a:rPr lang="ja-JP" altLang="en-US" sz="1323" dirty="0">
                <a:solidFill>
                  <a:sysClr val="windowText" lastClr="000000"/>
                </a:solidFill>
                <a:latin typeface="ＭＳ ゴシック" panose="020B0609070205080204" pitchFamily="49" charset="-128"/>
                <a:ea typeface="ＭＳ ゴシック" panose="020B0609070205080204" pitchFamily="49" charset="-128"/>
              </a:rPr>
              <a:t>⑤その他医療機関等からの避難者の受入れに要する費用で、あらかじめ県の承諾を得た費用</a:t>
            </a:r>
            <a:endParaRPr lang="en-US" altLang="ja-JP" sz="1323" dirty="0">
              <a:solidFill>
                <a:sysClr val="windowText" lastClr="000000"/>
              </a:solidFill>
              <a:latin typeface="ＭＳ ゴシック" panose="020B0609070205080204" pitchFamily="49" charset="-128"/>
              <a:ea typeface="ＭＳ ゴシック" panose="020B0609070205080204" pitchFamily="49" charset="-128"/>
            </a:endParaRPr>
          </a:p>
          <a:p>
            <a:pPr marL="201239" indent="-201239"/>
            <a:endParaRPr lang="en-US" altLang="ja-JP" sz="1764"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23" name="正方形/長方形 22"/>
          <p:cNvSpPr/>
          <p:nvPr/>
        </p:nvSpPr>
        <p:spPr>
          <a:xfrm>
            <a:off x="5463824" y="4212221"/>
            <a:ext cx="4245473" cy="357150"/>
          </a:xfrm>
          <a:prstGeom prst="rect">
            <a:avLst/>
          </a:prstGeom>
          <a:solidFill>
            <a:srgbClr val="00B050"/>
          </a:solidFill>
          <a:ln>
            <a:noFill/>
          </a:ln>
          <a:scene3d>
            <a:camera prst="orthographicFront"/>
            <a:lightRig rig="threePt" dir="t"/>
          </a:scene3d>
          <a:sp3d contourW="12700">
            <a:bevelT w="50800"/>
            <a:contourClr>
              <a:srgbClr val="00B050"/>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64" b="1" dirty="0">
                <a:solidFill>
                  <a:schemeClr val="bg1"/>
                </a:solidFill>
                <a:latin typeface="ＭＳ ゴシック" panose="020B0609070205080204" pitchFamily="49" charset="-128"/>
                <a:ea typeface="ＭＳ ゴシック" panose="020B0609070205080204" pitchFamily="49" charset="-128"/>
              </a:rPr>
              <a:t>県が費用負担する内容</a:t>
            </a:r>
            <a:r>
              <a:rPr lang="ja-JP" altLang="en-US" sz="1543" b="1" dirty="0">
                <a:solidFill>
                  <a:schemeClr val="bg1"/>
                </a:solidFill>
                <a:latin typeface="ＭＳ ゴシック" panose="020B0609070205080204" pitchFamily="49" charset="-128"/>
                <a:ea typeface="ＭＳ ゴシック" panose="020B0609070205080204" pitchFamily="49" charset="-128"/>
              </a:rPr>
              <a:t>（災害救助法等）</a:t>
            </a:r>
          </a:p>
        </p:txBody>
      </p:sp>
      <p:graphicFrame>
        <p:nvGraphicFramePr>
          <p:cNvPr id="24" name="表 23"/>
          <p:cNvGraphicFramePr>
            <a:graphicFrameLocks noGrp="1"/>
          </p:cNvGraphicFramePr>
          <p:nvPr>
            <p:extLst>
              <p:ext uri="{D42A27DB-BD31-4B8C-83A1-F6EECF244321}">
                <p14:modId xmlns:p14="http://schemas.microsoft.com/office/powerpoint/2010/main" val="4081410701"/>
              </p:ext>
            </p:extLst>
          </p:nvPr>
        </p:nvGraphicFramePr>
        <p:xfrm>
          <a:off x="5569740" y="1431469"/>
          <a:ext cx="4552803" cy="2470724"/>
        </p:xfrm>
        <a:graphic>
          <a:graphicData uri="http://schemas.openxmlformats.org/drawingml/2006/table">
            <a:tbl>
              <a:tblPr firstRow="1" bandRow="1">
                <a:tableStyleId>{93296810-A885-4BE3-A3E7-6D5BEEA58F35}</a:tableStyleId>
              </a:tblPr>
              <a:tblGrid>
                <a:gridCol w="1172254"/>
                <a:gridCol w="941696"/>
                <a:gridCol w="2438853"/>
              </a:tblGrid>
              <a:tr h="712278">
                <a:tc>
                  <a:txBody>
                    <a:bodyPr/>
                    <a:lstStyle/>
                    <a:p>
                      <a:pPr algn="ctr"/>
                      <a:r>
                        <a:rPr kumimoji="1" lang="ja-JP" altLang="en-US" sz="1300" dirty="0" smtClean="0">
                          <a:latin typeface="ＭＳ ゴシック" panose="020B0609070205080204" pitchFamily="49" charset="-128"/>
                          <a:ea typeface="ＭＳ ゴシック" panose="020B0609070205080204" pitchFamily="49" charset="-128"/>
                        </a:rPr>
                        <a:t>位置付け</a:t>
                      </a:r>
                      <a:endParaRPr kumimoji="1" lang="ja-JP" altLang="en-US" sz="1300" dirty="0">
                        <a:solidFill>
                          <a:sysClr val="windowText" lastClr="000000"/>
                        </a:solidFill>
                        <a:latin typeface="ＭＳ ゴシック" panose="020B0609070205080204" pitchFamily="49" charset="-128"/>
                        <a:ea typeface="ＭＳ ゴシック" panose="020B0609070205080204" pitchFamily="49" charset="-128"/>
                      </a:endParaRPr>
                    </a:p>
                  </a:txBody>
                  <a:tcPr marL="0" marR="0" marT="39683" marB="39683"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rgbClr val="FF6600"/>
                    </a:solidFill>
                  </a:tcPr>
                </a:tc>
                <a:tc>
                  <a:txBody>
                    <a:bodyPr/>
                    <a:lstStyle/>
                    <a:p>
                      <a:pPr algn="ctr"/>
                      <a:r>
                        <a:rPr kumimoji="1" lang="ja-JP" altLang="en-US" sz="1300" dirty="0" smtClean="0">
                          <a:latin typeface="ＭＳ ゴシック" panose="020B0609070205080204" pitchFamily="49" charset="-128"/>
                          <a:ea typeface="ＭＳ ゴシック" panose="020B0609070205080204" pitchFamily="49" charset="-128"/>
                        </a:rPr>
                        <a:t>運営者</a:t>
                      </a:r>
                      <a:endParaRPr kumimoji="1" lang="ja-JP" altLang="en-US" sz="1300" dirty="0">
                        <a:solidFill>
                          <a:sysClr val="windowText" lastClr="000000"/>
                        </a:solidFill>
                        <a:latin typeface="ＭＳ ゴシック" panose="020B0609070205080204" pitchFamily="49" charset="-128"/>
                        <a:ea typeface="ＭＳ ゴシック" panose="020B0609070205080204" pitchFamily="49" charset="-128"/>
                      </a:endParaRPr>
                    </a:p>
                  </a:txBody>
                  <a:tcPr marL="39683" marR="39683" marT="39683" marB="39683"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rgbClr val="FF6600"/>
                    </a:solidFill>
                  </a:tcPr>
                </a:tc>
                <a:tc>
                  <a:txBody>
                    <a:bodyPr/>
                    <a:lstStyle/>
                    <a:p>
                      <a:pPr algn="ctr"/>
                      <a:r>
                        <a:rPr kumimoji="1" lang="ja-JP" altLang="en-US" sz="1300" dirty="0" smtClean="0">
                          <a:latin typeface="ＭＳ ゴシック" panose="020B0609070205080204" pitchFamily="49" charset="-128"/>
                          <a:ea typeface="ＭＳ ゴシック" panose="020B0609070205080204" pitchFamily="49" charset="-128"/>
                        </a:rPr>
                        <a:t>運営の支援</a:t>
                      </a:r>
                      <a:endParaRPr kumimoji="1" lang="ja-JP" altLang="en-US" sz="1300" dirty="0">
                        <a:solidFill>
                          <a:sysClr val="windowText" lastClr="000000"/>
                        </a:solidFill>
                        <a:latin typeface="ＭＳ ゴシック" panose="020B0609070205080204" pitchFamily="49" charset="-128"/>
                        <a:ea typeface="ＭＳ ゴシック" panose="020B0609070205080204" pitchFamily="49" charset="-128"/>
                      </a:endParaRPr>
                    </a:p>
                  </a:txBody>
                  <a:tcPr marL="39683" marR="39683" marT="39683" marB="39683"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rgbClr val="FF6600"/>
                    </a:solidFill>
                  </a:tcPr>
                </a:tc>
              </a:tr>
              <a:tr h="1758446">
                <a:tc>
                  <a:txBody>
                    <a:bodyPr/>
                    <a:lstStyle/>
                    <a:p>
                      <a:pPr algn="l"/>
                      <a:r>
                        <a:rPr kumimoji="1" lang="ja-JP" altLang="en-US" sz="1400" b="1" dirty="0" smtClean="0">
                          <a:latin typeface="ＭＳ ゴシック" panose="020B0609070205080204" pitchFamily="49" charset="-128"/>
                          <a:ea typeface="ＭＳ ゴシック" panose="020B0609070205080204" pitchFamily="49" charset="-128"/>
                        </a:rPr>
                        <a:t>県が開設する福祉避難所</a:t>
                      </a:r>
                      <a:endParaRPr kumimoji="1" lang="en-US" altLang="ja-JP" sz="1400" b="1" dirty="0" smtClean="0">
                        <a:latin typeface="ＭＳ ゴシック" panose="020B0609070205080204" pitchFamily="49" charset="-128"/>
                        <a:ea typeface="ＭＳ ゴシック" panose="020B0609070205080204" pitchFamily="49" charset="-128"/>
                      </a:endParaRPr>
                    </a:p>
                  </a:txBody>
                  <a:tcPr marL="36000" marR="36000" marT="36000" marB="3600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4">
                        <a:lumMod val="20000"/>
                        <a:lumOff val="80000"/>
                      </a:schemeClr>
                    </a:solidFill>
                  </a:tcPr>
                </a:tc>
                <a:tc>
                  <a:txBody>
                    <a:bodyPr/>
                    <a:lstStyle/>
                    <a:p>
                      <a:r>
                        <a:rPr kumimoji="1" lang="ja-JP" altLang="en-US" sz="1300" dirty="0" smtClean="0">
                          <a:latin typeface="ＭＳ ゴシック" panose="020B0609070205080204" pitchFamily="49" charset="-128"/>
                          <a:ea typeface="ＭＳ ゴシック" panose="020B0609070205080204" pitchFamily="49" charset="-128"/>
                        </a:rPr>
                        <a:t>避難先施設の管理者</a:t>
                      </a:r>
                      <a:endParaRPr kumimoji="1" lang="en-US" altLang="ja-JP" sz="1300" dirty="0" smtClean="0">
                        <a:latin typeface="ＭＳ ゴシック" panose="020B0609070205080204" pitchFamily="49" charset="-128"/>
                        <a:ea typeface="ＭＳ ゴシック" panose="020B0609070205080204" pitchFamily="49" charset="-128"/>
                      </a:endParaRPr>
                    </a:p>
                    <a:p>
                      <a:r>
                        <a:rPr kumimoji="1" lang="ja-JP" altLang="en-US" sz="1100" dirty="0" smtClean="0">
                          <a:latin typeface="ＭＳ ゴシック" panose="020B0609070205080204" pitchFamily="49" charset="-128"/>
                          <a:ea typeface="ＭＳ ゴシック" panose="020B0609070205080204" pitchFamily="49" charset="-128"/>
                        </a:rPr>
                        <a:t>（県が福祉避難所の運営を委託）</a:t>
                      </a:r>
                      <a:endParaRPr kumimoji="1" lang="en-US" altLang="ja-JP" sz="1100" dirty="0" smtClean="0">
                        <a:latin typeface="ＭＳ ゴシック" panose="020B0609070205080204" pitchFamily="49" charset="-128"/>
                        <a:ea typeface="ＭＳ ゴシック" panose="020B0609070205080204" pitchFamily="49" charset="-128"/>
                      </a:endParaRPr>
                    </a:p>
                  </a:txBody>
                  <a:tcPr marL="36000" marR="36000" marT="36000" marB="3600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4">
                        <a:lumMod val="20000"/>
                        <a:lumOff val="80000"/>
                      </a:schemeClr>
                    </a:solidFill>
                  </a:tcPr>
                </a:tc>
                <a:tc>
                  <a:txBody>
                    <a:bodyPr/>
                    <a:lstStyle/>
                    <a:p>
                      <a:pPr marL="163513" indent="-163513"/>
                      <a:r>
                        <a:rPr kumimoji="1" lang="ja-JP" altLang="en-US" sz="1300" dirty="0" smtClean="0">
                          <a:latin typeface="ＭＳ ゴシック" panose="020B0609070205080204" pitchFamily="49" charset="-128"/>
                          <a:ea typeface="ＭＳ ゴシック" panose="020B0609070205080204" pitchFamily="49" charset="-128"/>
                        </a:rPr>
                        <a:t>・県→避難先施設との連絡調整、後方支援</a:t>
                      </a:r>
                      <a:endParaRPr kumimoji="1" lang="en-US" altLang="ja-JP" sz="1300" dirty="0" smtClean="0">
                        <a:latin typeface="ＭＳ ゴシック" panose="020B0609070205080204" pitchFamily="49" charset="-128"/>
                        <a:ea typeface="ＭＳ ゴシック" panose="020B0609070205080204" pitchFamily="49" charset="-128"/>
                      </a:endParaRPr>
                    </a:p>
                    <a:p>
                      <a:pPr marL="163513" indent="-163513"/>
                      <a:r>
                        <a:rPr kumimoji="1" lang="ja-JP" altLang="en-US" sz="1300" dirty="0" smtClean="0">
                          <a:latin typeface="ＭＳ ゴシック" panose="020B0609070205080204" pitchFamily="49" charset="-128"/>
                          <a:ea typeface="ＭＳ ゴシック" panose="020B0609070205080204" pitchFamily="49" charset="-128"/>
                        </a:rPr>
                        <a:t>・避難元市町村→避難者の退所等の支援</a:t>
                      </a:r>
                      <a:endParaRPr kumimoji="1" lang="en-US" altLang="ja-JP" sz="1300" dirty="0" smtClean="0">
                        <a:latin typeface="ＭＳ ゴシック" panose="020B0609070205080204" pitchFamily="49" charset="-128"/>
                        <a:ea typeface="ＭＳ ゴシック" panose="020B0609070205080204" pitchFamily="49" charset="-128"/>
                      </a:endParaRPr>
                    </a:p>
                    <a:p>
                      <a:pPr marL="163513" indent="-163513"/>
                      <a:r>
                        <a:rPr kumimoji="1" lang="ja-JP" altLang="en-US" sz="1300" dirty="0" smtClean="0">
                          <a:latin typeface="ＭＳ ゴシック" panose="020B0609070205080204" pitchFamily="49" charset="-128"/>
                          <a:ea typeface="ＭＳ ゴシック" panose="020B0609070205080204" pitchFamily="49" charset="-128"/>
                        </a:rPr>
                        <a:t>・避難先市町村→避難先施設への食料の配分等の支援</a:t>
                      </a:r>
                      <a:r>
                        <a:rPr lang="ja-JP" altLang="en-US" sz="1300" dirty="0" smtClean="0">
                          <a:latin typeface="ＭＳ ゴシック" panose="020B0609070205080204" pitchFamily="49" charset="-128"/>
                          <a:ea typeface="ＭＳ ゴシック" panose="020B0609070205080204" pitchFamily="49" charset="-128"/>
                        </a:rPr>
                        <a:t>（災害救助法第１３条第２項による県が行う救助の補助業務）</a:t>
                      </a:r>
                      <a:endParaRPr kumimoji="1" lang="en-US" altLang="ja-JP" sz="1300" dirty="0" smtClean="0">
                        <a:latin typeface="ＭＳ ゴシック" panose="020B0609070205080204" pitchFamily="49" charset="-128"/>
                        <a:ea typeface="ＭＳ ゴシック" panose="020B0609070205080204" pitchFamily="49" charset="-128"/>
                      </a:endParaRPr>
                    </a:p>
                  </a:txBody>
                  <a:tcPr marL="36000" marR="36000" marT="36000" marB="36000"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lnB w="12700" cap="flat" cmpd="sng" algn="ctr">
                      <a:solidFill>
                        <a:schemeClr val="accent6">
                          <a:lumMod val="50000"/>
                        </a:schemeClr>
                      </a:solidFill>
                      <a:prstDash val="solid"/>
                      <a:round/>
                      <a:headEnd type="none" w="med" len="med"/>
                      <a:tailEnd type="none" w="med" len="med"/>
                    </a:lnB>
                    <a:solidFill>
                      <a:schemeClr val="accent4">
                        <a:lumMod val="20000"/>
                        <a:lumOff val="80000"/>
                      </a:schemeClr>
                    </a:solidFill>
                  </a:tcPr>
                </a:tc>
              </a:tr>
            </a:tbl>
          </a:graphicData>
        </a:graphic>
      </p:graphicFrame>
      <p:sp>
        <p:nvSpPr>
          <p:cNvPr id="2" name="正方形/長方形 1"/>
          <p:cNvSpPr/>
          <p:nvPr/>
        </p:nvSpPr>
        <p:spPr>
          <a:xfrm>
            <a:off x="846161" y="1883391"/>
            <a:ext cx="4244454" cy="78344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7800" indent="-177800"/>
            <a:r>
              <a:rPr lang="en-US" altLang="ja-JP" sz="1378" dirty="0" smtClean="0">
                <a:solidFill>
                  <a:sysClr val="windowText" lastClr="000000"/>
                </a:solidFill>
                <a:latin typeface="ＭＳ ゴシック" panose="020B0609070205080204" pitchFamily="49" charset="-128"/>
                <a:ea typeface="ＭＳ ゴシック" panose="020B0609070205080204" pitchFamily="49" charset="-128"/>
              </a:rPr>
              <a:t>※</a:t>
            </a:r>
            <a:r>
              <a:rPr lang="ja-JP" altLang="en-US" sz="1378" dirty="0" smtClean="0">
                <a:solidFill>
                  <a:sysClr val="windowText" lastClr="000000"/>
                </a:solidFill>
                <a:latin typeface="ＭＳ ゴシック" panose="020B0609070205080204" pitchFamily="49" charset="-128"/>
                <a:ea typeface="ＭＳ ゴシック" panose="020B0609070205080204" pitchFamily="49" charset="-128"/>
              </a:rPr>
              <a:t>台帳</a:t>
            </a:r>
            <a:r>
              <a:rPr lang="ja-JP" altLang="en-US" sz="1378" dirty="0">
                <a:solidFill>
                  <a:sysClr val="windowText" lastClr="000000"/>
                </a:solidFill>
                <a:latin typeface="ＭＳ ゴシック" panose="020B0609070205080204" pitchFamily="49" charset="-128"/>
                <a:ea typeface="ＭＳ ゴシック" panose="020B0609070205080204" pitchFamily="49" charset="-128"/>
              </a:rPr>
              <a:t>登録時に申請いただいた受入可能人数を必ず受入れしなければならないものではなく、受入れにあたっては必ず調整を行います。</a:t>
            </a:r>
            <a:endParaRPr lang="en-US" altLang="ja-JP" sz="1378" dirty="0">
              <a:solidFill>
                <a:sysClr val="windowText" lastClr="000000"/>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344619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4786</TotalTime>
  <Words>466</Words>
  <Application>Microsoft Office PowerPoint</Application>
  <PresentationFormat>ユーザー設定</PresentationFormat>
  <Paragraphs>73</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ＭＳ ゴシック</vt:lpstr>
      <vt:lpstr>Arial</vt:lpstr>
      <vt:lpstr>Calibri</vt:lpstr>
      <vt:lpstr>Calibri Light</vt:lpstr>
      <vt:lpstr>1_Office テーマ</vt:lpstr>
      <vt:lpstr>原子力災害に係る避難先施設の登録について</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医療機関及び社会福祉施設等 の避難計画作成ガイドライン （素案）</dc:title>
  <dc:creator>201op</dc:creator>
  <cp:lastModifiedBy>user</cp:lastModifiedBy>
  <cp:revision>615</cp:revision>
  <cp:lastPrinted>2017-06-28T05:36:34Z</cp:lastPrinted>
  <dcterms:created xsi:type="dcterms:W3CDTF">2014-10-27T10:46:38Z</dcterms:created>
  <dcterms:modified xsi:type="dcterms:W3CDTF">2017-06-30T01:02:28Z</dcterms:modified>
</cp:coreProperties>
</file>