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7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4BE7-1446-4522-ADF5-1400D1C948E5}" type="datetimeFigureOut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D487-F8B9-4D13-B3CE-FFAEEE401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47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4BE7-1446-4522-ADF5-1400D1C948E5}" type="datetimeFigureOut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D487-F8B9-4D13-B3CE-FFAEEE401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243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4BE7-1446-4522-ADF5-1400D1C948E5}" type="datetimeFigureOut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D487-F8B9-4D13-B3CE-FFAEEE401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728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4BE7-1446-4522-ADF5-1400D1C948E5}" type="datetimeFigureOut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D487-F8B9-4D13-B3CE-FFAEEE401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3358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4BE7-1446-4522-ADF5-1400D1C948E5}" type="datetimeFigureOut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D487-F8B9-4D13-B3CE-FFAEEE401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468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4BE7-1446-4522-ADF5-1400D1C948E5}" type="datetimeFigureOut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D487-F8B9-4D13-B3CE-FFAEEE401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2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4BE7-1446-4522-ADF5-1400D1C948E5}" type="datetimeFigureOut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D487-F8B9-4D13-B3CE-FFAEEE401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938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4BE7-1446-4522-ADF5-1400D1C948E5}" type="datetimeFigureOut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D487-F8B9-4D13-B3CE-FFAEEE401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302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4BE7-1446-4522-ADF5-1400D1C948E5}" type="datetimeFigureOut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D487-F8B9-4D13-B3CE-FFAEEE401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096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4BE7-1446-4522-ADF5-1400D1C948E5}" type="datetimeFigureOut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D487-F8B9-4D13-B3CE-FFAEEE401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281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4BE7-1446-4522-ADF5-1400D1C948E5}" type="datetimeFigureOut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D487-F8B9-4D13-B3CE-FFAEEE401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479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F4BE7-1446-4522-ADF5-1400D1C948E5}" type="datetimeFigureOut">
              <a:rPr kumimoji="1" lang="ja-JP" altLang="en-US" smtClean="0"/>
              <a:t>2019/9/11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1D487-F8B9-4D13-B3CE-FFAEEE401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4469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73E5D8E3-06A9-4B7C-9AEE-F50628429A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34" y="204905"/>
            <a:ext cx="9097766" cy="363308"/>
          </a:xfrm>
        </p:spPr>
        <p:txBody>
          <a:bodyPr>
            <a:noAutofit/>
          </a:bodyPr>
          <a:lstStyle/>
          <a:p>
            <a:r>
              <a:rPr kumimoji="1"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青森県公衆衛生医師のモデル的なキャリアパス</a:t>
            </a:r>
            <a:r>
              <a:rPr kumimoji="1" lang="en-US" altLang="ja-JP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【</a:t>
            </a:r>
            <a:r>
              <a:rPr kumimoji="1"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例</a:t>
            </a:r>
            <a:r>
              <a:rPr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：</a:t>
            </a:r>
            <a:r>
              <a:rPr kumimoji="1" lang="ja-JP" altLang="en-US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保健所</a:t>
            </a:r>
            <a:r>
              <a:rPr kumimoji="1" lang="en-US" altLang="ja-JP" sz="2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】</a:t>
            </a:r>
            <a:endParaRPr kumimoji="1" lang="ja-JP" altLang="en-US" sz="2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5" name="テキスト ボックス 5">
            <a:extLst>
              <a:ext uri="{FF2B5EF4-FFF2-40B4-BE49-F238E27FC236}">
                <a16:creationId xmlns:a16="http://schemas.microsoft.com/office/drawing/2014/main" xmlns="" id="{00000000-0008-0000-0000-000006000000}"/>
              </a:ext>
            </a:extLst>
          </p:cNvPr>
          <p:cNvSpPr txBox="1"/>
          <p:nvPr/>
        </p:nvSpPr>
        <p:spPr>
          <a:xfrm>
            <a:off x="139292" y="852095"/>
            <a:ext cx="1914143" cy="1239033"/>
          </a:xfrm>
          <a:prstGeom prst="rect">
            <a:avLst/>
          </a:prstGeom>
          <a:solidFill>
            <a:srgbClr val="FFC000"/>
          </a:solidFill>
          <a:ln w="254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00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技師</a:t>
            </a:r>
          </a:p>
        </p:txBody>
      </p:sp>
      <p:sp>
        <p:nvSpPr>
          <p:cNvPr id="6" name="テキスト ボックス 23">
            <a:extLst>
              <a:ext uri="{FF2B5EF4-FFF2-40B4-BE49-F238E27FC236}">
                <a16:creationId xmlns:a16="http://schemas.microsoft.com/office/drawing/2014/main" xmlns="" id="{00000000-0008-0000-0000-000018000000}"/>
              </a:ext>
            </a:extLst>
          </p:cNvPr>
          <p:cNvSpPr txBox="1"/>
          <p:nvPr/>
        </p:nvSpPr>
        <p:spPr>
          <a:xfrm>
            <a:off x="139292" y="2696419"/>
            <a:ext cx="1908914" cy="1347880"/>
          </a:xfrm>
          <a:prstGeom prst="rect">
            <a:avLst/>
          </a:prstGeom>
          <a:solidFill>
            <a:srgbClr val="FFC000"/>
          </a:solidFill>
          <a:ln w="254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保健医長</a:t>
            </a:r>
            <a:endParaRPr kumimoji="1" lang="en-US" altLang="ja-JP" sz="200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kumimoji="1" lang="ja-JP" altLang="en-US" sz="18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（総括主幹級）</a:t>
            </a:r>
          </a:p>
        </p:txBody>
      </p:sp>
      <p:sp>
        <p:nvSpPr>
          <p:cNvPr id="7" name="下矢印 27">
            <a:extLst>
              <a:ext uri="{FF2B5EF4-FFF2-40B4-BE49-F238E27FC236}">
                <a16:creationId xmlns:a16="http://schemas.microsoft.com/office/drawing/2014/main" xmlns="" id="{00000000-0008-0000-0000-00001C000000}"/>
              </a:ext>
            </a:extLst>
          </p:cNvPr>
          <p:cNvSpPr/>
          <p:nvPr/>
        </p:nvSpPr>
        <p:spPr>
          <a:xfrm>
            <a:off x="702663" y="2091129"/>
            <a:ext cx="787400" cy="605289"/>
          </a:xfrm>
          <a:prstGeom prst="down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20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xmlns="" id="{BEF75C48-9433-406A-9D23-A69666B42C28}"/>
              </a:ext>
            </a:extLst>
          </p:cNvPr>
          <p:cNvGrpSpPr/>
          <p:nvPr/>
        </p:nvGrpSpPr>
        <p:grpSpPr>
          <a:xfrm>
            <a:off x="2150772" y="756823"/>
            <a:ext cx="4054819" cy="1858439"/>
            <a:chOff x="-2691187" y="0"/>
            <a:chExt cx="10666787" cy="2443466"/>
          </a:xfrm>
        </p:grpSpPr>
        <p:sp>
          <p:nvSpPr>
            <p:cNvPr id="9" name="テキスト ボックス 7">
              <a:extLst>
                <a:ext uri="{FF2B5EF4-FFF2-40B4-BE49-F238E27FC236}">
                  <a16:creationId xmlns:a16="http://schemas.microsoft.com/office/drawing/2014/main" xmlns="" id="{00000000-0008-0000-0000-000008000000}"/>
                </a:ext>
              </a:extLst>
            </p:cNvPr>
            <p:cNvSpPr txBox="1"/>
            <p:nvPr/>
          </p:nvSpPr>
          <p:spPr>
            <a:xfrm>
              <a:off x="-2691187" y="182729"/>
              <a:ext cx="7391053" cy="2078006"/>
            </a:xfrm>
            <a:prstGeom prst="rect">
              <a:avLst/>
            </a:prstGeom>
            <a:grpFill/>
            <a:ln w="9525" cmpd="sng">
              <a:noFill/>
              <a:prstDash val="sysDot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b="1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【</a:t>
              </a:r>
              <a:r>
                <a:rPr kumimoji="1" lang="ja-JP" altLang="en-US" sz="1200" b="1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役割</a:t>
              </a:r>
              <a:r>
                <a:rPr kumimoji="1" lang="en-US" altLang="ja-JP" sz="1200" b="1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】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kumimoji="1" lang="ja-JP" altLang="en-US" sz="12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保健所長に必要とされる専門知識や技術を習得するため、担当スタッフとして、さまざまな保健所業務を経験し、現場の経験を積みます。</a:t>
              </a:r>
              <a:endParaRPr kumimoji="1" lang="en-US" altLang="ja-JP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kumimoji="1" lang="ja-JP" altLang="ja-JP" sz="1200" dirty="0">
                  <a:solidFill>
                    <a:schemeClr val="dk1"/>
                  </a:solidFill>
                  <a:effectLst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主に医学的観点から、保健所内の職員に助言を行います。</a:t>
              </a:r>
              <a:endParaRPr lang="ja-JP" altLang="ja-JP" sz="1200" dirty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sp>
          <p:nvSpPr>
            <p:cNvPr id="10" name="角丸四角形 35">
              <a:extLst>
                <a:ext uri="{FF2B5EF4-FFF2-40B4-BE49-F238E27FC236}">
                  <a16:creationId xmlns:a16="http://schemas.microsoft.com/office/drawing/2014/main" xmlns="" id="{00000000-0008-0000-0000-000024000000}"/>
                </a:ext>
              </a:extLst>
            </p:cNvPr>
            <p:cNvSpPr/>
            <p:nvPr/>
          </p:nvSpPr>
          <p:spPr>
            <a:xfrm>
              <a:off x="0" y="0"/>
              <a:ext cx="7975600" cy="244346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</p:grpSp>
      <p:sp>
        <p:nvSpPr>
          <p:cNvPr id="11" name="テキスト ボックス 40">
            <a:extLst>
              <a:ext uri="{FF2B5EF4-FFF2-40B4-BE49-F238E27FC236}">
                <a16:creationId xmlns:a16="http://schemas.microsoft.com/office/drawing/2014/main" xmlns="" id="{00000000-0008-0000-0000-000029000000}"/>
              </a:ext>
            </a:extLst>
          </p:cNvPr>
          <p:cNvSpPr txBox="1"/>
          <p:nvPr/>
        </p:nvSpPr>
        <p:spPr>
          <a:xfrm>
            <a:off x="149192" y="4578694"/>
            <a:ext cx="1908914" cy="1199168"/>
          </a:xfrm>
          <a:prstGeom prst="rect">
            <a:avLst/>
          </a:prstGeom>
          <a:solidFill>
            <a:srgbClr val="FFC000"/>
          </a:solidFill>
          <a:ln w="254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保健所長</a:t>
            </a:r>
            <a:endParaRPr kumimoji="1" lang="en-US" altLang="ja-JP" sz="200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ctr"/>
            <a:r>
              <a:rPr kumimoji="1" lang="ja-JP" altLang="en-US" sz="18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（課長級）</a:t>
            </a: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xmlns="" id="{D1A2829C-6A69-41DD-9E8B-FA414BDACC8C}"/>
              </a:ext>
            </a:extLst>
          </p:cNvPr>
          <p:cNvGrpSpPr/>
          <p:nvPr/>
        </p:nvGrpSpPr>
        <p:grpSpPr>
          <a:xfrm>
            <a:off x="2198205" y="2737152"/>
            <a:ext cx="3302095" cy="1682958"/>
            <a:chOff x="-3108150" y="-50784"/>
            <a:chExt cx="9764196" cy="2229759"/>
          </a:xfrm>
        </p:grpSpPr>
        <p:sp>
          <p:nvSpPr>
            <p:cNvPr id="13" name="テキスト ボックス 44">
              <a:extLst>
                <a:ext uri="{FF2B5EF4-FFF2-40B4-BE49-F238E27FC236}">
                  <a16:creationId xmlns:a16="http://schemas.microsoft.com/office/drawing/2014/main" xmlns="" id="{00000000-0008-0000-0000-00002D000000}"/>
                </a:ext>
              </a:extLst>
            </p:cNvPr>
            <p:cNvSpPr txBox="1"/>
            <p:nvPr/>
          </p:nvSpPr>
          <p:spPr>
            <a:xfrm>
              <a:off x="-3108150" y="-50784"/>
              <a:ext cx="8223928" cy="1962083"/>
            </a:xfrm>
            <a:prstGeom prst="rect">
              <a:avLst/>
            </a:prstGeom>
            <a:solidFill>
              <a:schemeClr val="lt1"/>
            </a:solidFill>
            <a:ln w="9525" cmpd="sng">
              <a:noFill/>
              <a:prstDash val="sysDot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200" b="1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【</a:t>
              </a:r>
              <a:r>
                <a:rPr kumimoji="1" lang="ja-JP" altLang="en-US" sz="1200" b="1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役割</a:t>
              </a:r>
              <a:r>
                <a:rPr kumimoji="1" lang="en-US" altLang="ja-JP" sz="1200" b="1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】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kumimoji="1" lang="ja-JP" altLang="en-US" sz="12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保健所長に必要とされる専門知識や技術を習得するため、担当スタッフとして、さまざまな保健所業務の中から、特命事項を担当し、現場の経験を積みます。</a:t>
              </a:r>
              <a:endParaRPr kumimoji="1" lang="en-US" altLang="ja-JP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kumimoji="1" lang="ja-JP" altLang="ja-JP" sz="1200" dirty="0">
                  <a:solidFill>
                    <a:schemeClr val="dk1"/>
                  </a:solidFill>
                  <a:effectLst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主に医学的観点から、保健所内の職員</a:t>
              </a:r>
              <a:r>
                <a:rPr kumimoji="1" lang="ja-JP" altLang="en-US" sz="1200" dirty="0">
                  <a:solidFill>
                    <a:schemeClr val="dk1"/>
                  </a:solidFill>
                  <a:effectLst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等</a:t>
              </a:r>
              <a:r>
                <a:rPr kumimoji="1" lang="ja-JP" altLang="ja-JP" sz="1200" dirty="0">
                  <a:solidFill>
                    <a:schemeClr val="dk1"/>
                  </a:solidFill>
                  <a:effectLst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に助言</a:t>
              </a:r>
              <a:r>
                <a:rPr kumimoji="1" lang="ja-JP" altLang="en-US" sz="1200" dirty="0">
                  <a:solidFill>
                    <a:schemeClr val="dk1"/>
                  </a:solidFill>
                  <a:effectLst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、指導</a:t>
              </a:r>
              <a:r>
                <a:rPr kumimoji="1" lang="ja-JP" altLang="ja-JP" sz="1200" dirty="0">
                  <a:solidFill>
                    <a:schemeClr val="dk1"/>
                  </a:solidFill>
                  <a:effectLst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を行いま</a:t>
              </a:r>
              <a:r>
                <a:rPr kumimoji="1" lang="ja-JP" altLang="en-US" sz="1200" dirty="0">
                  <a:solidFill>
                    <a:schemeClr val="dk1"/>
                  </a:solidFill>
                  <a:effectLst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す。</a:t>
              </a:r>
              <a:endParaRPr kumimoji="0" lang="en-US" altLang="ja-JP" sz="1200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r>
                <a:rPr kumimoji="0" lang="ja-JP" altLang="en-US" sz="1200" dirty="0">
                  <a:solidFill>
                    <a:schemeClr val="dk1"/>
                  </a:solidFill>
                  <a:effectLst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　　　　　　　　　　　</a:t>
              </a:r>
              <a:endParaRPr lang="ja-JP" altLang="ja-JP" sz="1200" dirty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sp>
          <p:nvSpPr>
            <p:cNvPr id="14" name="角丸四角形 45">
              <a:extLst>
                <a:ext uri="{FF2B5EF4-FFF2-40B4-BE49-F238E27FC236}">
                  <a16:creationId xmlns:a16="http://schemas.microsoft.com/office/drawing/2014/main" xmlns="" id="{00000000-0008-0000-0000-00002E000000}"/>
                </a:ext>
              </a:extLst>
            </p:cNvPr>
            <p:cNvSpPr/>
            <p:nvPr/>
          </p:nvSpPr>
          <p:spPr>
            <a:xfrm>
              <a:off x="-1154454" y="-45573"/>
              <a:ext cx="7810500" cy="2224548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xmlns="" id="{1A3A55D3-8E1F-4D24-A77D-4A94C6BA8559}"/>
              </a:ext>
            </a:extLst>
          </p:cNvPr>
          <p:cNvGrpSpPr/>
          <p:nvPr/>
        </p:nvGrpSpPr>
        <p:grpSpPr>
          <a:xfrm>
            <a:off x="2198205" y="4640494"/>
            <a:ext cx="4203886" cy="2406050"/>
            <a:chOff x="-2818104" y="-360550"/>
            <a:chExt cx="10869904" cy="2405600"/>
          </a:xfrm>
        </p:grpSpPr>
        <p:sp>
          <p:nvSpPr>
            <p:cNvPr id="16" name="テキスト ボックス 50">
              <a:extLst>
                <a:ext uri="{FF2B5EF4-FFF2-40B4-BE49-F238E27FC236}">
                  <a16:creationId xmlns:a16="http://schemas.microsoft.com/office/drawing/2014/main" xmlns="" id="{00000000-0008-0000-0000-000033000000}"/>
                </a:ext>
              </a:extLst>
            </p:cNvPr>
            <p:cNvSpPr txBox="1"/>
            <p:nvPr/>
          </p:nvSpPr>
          <p:spPr>
            <a:xfrm>
              <a:off x="-2818104" y="-360550"/>
              <a:ext cx="7137431" cy="1137155"/>
            </a:xfrm>
            <a:prstGeom prst="rect">
              <a:avLst/>
            </a:prstGeom>
            <a:solidFill>
              <a:schemeClr val="lt1"/>
            </a:solidFill>
            <a:ln w="9525" cmpd="sng">
              <a:noFill/>
              <a:prstDash val="sysDot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200" b="1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【</a:t>
              </a:r>
              <a:r>
                <a:rPr kumimoji="1" lang="ja-JP" altLang="en-US" sz="1200" b="1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役割</a:t>
              </a:r>
              <a:r>
                <a:rPr kumimoji="1" lang="en-US" altLang="ja-JP" sz="1200" b="1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】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kumimoji="1" lang="ja-JP" altLang="en-US" sz="12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保健所の責任者として保健所業務全般を指揮監督します。</a:t>
              </a:r>
              <a:endParaRPr kumimoji="1" lang="en-US" altLang="ja-JP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kumimoji="1" lang="ja-JP" altLang="en-US" sz="1200" dirty="0">
                  <a:solidFill>
                    <a:schemeClr val="dk1"/>
                  </a:solidFill>
                  <a:effectLst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保健所内の職員だけでなく、地域の医師会や医療機関、保健・衛生関係機関、団体との調整を行います。</a:t>
              </a:r>
              <a:endParaRPr lang="ja-JP" altLang="ja-JP" sz="1200" dirty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r>
                <a:rPr lang="ja-JP" altLang="ja-JP" sz="1200" dirty="0">
                  <a:solidFill>
                    <a:schemeClr val="dk1"/>
                  </a:solidFill>
                  <a:effectLst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　　　　　　　　　　　</a:t>
              </a:r>
              <a:endParaRPr lang="ja-JP" altLang="ja-JP" sz="1200" dirty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  <a:p>
              <a:endParaRPr lang="ja-JP" altLang="ja-JP" dirty="0"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sp>
          <p:nvSpPr>
            <p:cNvPr id="17" name="角丸四角形 51">
              <a:extLst>
                <a:ext uri="{FF2B5EF4-FFF2-40B4-BE49-F238E27FC236}">
                  <a16:creationId xmlns:a16="http://schemas.microsoft.com/office/drawing/2014/main" xmlns="" id="{00000000-0008-0000-0000-000034000000}"/>
                </a:ext>
              </a:extLst>
            </p:cNvPr>
            <p:cNvSpPr/>
            <p:nvPr/>
          </p:nvSpPr>
          <p:spPr>
            <a:xfrm>
              <a:off x="0" y="0"/>
              <a:ext cx="8051800" cy="204505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</p:grpSp>
      <p:sp>
        <p:nvSpPr>
          <p:cNvPr id="18" name="下矢印 52">
            <a:extLst>
              <a:ext uri="{FF2B5EF4-FFF2-40B4-BE49-F238E27FC236}">
                <a16:creationId xmlns:a16="http://schemas.microsoft.com/office/drawing/2014/main" xmlns="" id="{00000000-0008-0000-0000-000035000000}"/>
              </a:ext>
            </a:extLst>
          </p:cNvPr>
          <p:cNvSpPr/>
          <p:nvPr/>
        </p:nvSpPr>
        <p:spPr>
          <a:xfrm>
            <a:off x="702663" y="4049882"/>
            <a:ext cx="787400" cy="528812"/>
          </a:xfrm>
          <a:prstGeom prst="down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kumimoji="1" lang="ja-JP" altLang="en-US" sz="20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0" name="テキスト ボックス 7">
            <a:extLst>
              <a:ext uri="{FF2B5EF4-FFF2-40B4-BE49-F238E27FC236}">
                <a16:creationId xmlns:a16="http://schemas.microsoft.com/office/drawing/2014/main" xmlns="" id="{20A5DE56-68E7-4C72-AA0E-947BBEF92862}"/>
              </a:ext>
            </a:extLst>
          </p:cNvPr>
          <p:cNvSpPr txBox="1"/>
          <p:nvPr/>
        </p:nvSpPr>
        <p:spPr>
          <a:xfrm>
            <a:off x="4958574" y="852095"/>
            <a:ext cx="3990217" cy="1809249"/>
          </a:xfrm>
          <a:prstGeom prst="rect">
            <a:avLst/>
          </a:prstGeom>
          <a:grpFill/>
          <a:ln w="9525" cmpd="sng">
            <a:noFill/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 b="1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【</a:t>
            </a:r>
            <a:r>
              <a:rPr kumimoji="1" lang="ja-JP" altLang="ja-JP" sz="1100" b="1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受講できる研修</a:t>
            </a:r>
            <a:r>
              <a:rPr kumimoji="1" lang="ja-JP" altLang="en-US" sz="1100" b="1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等（</a:t>
            </a:r>
            <a:r>
              <a:rPr kumimoji="1" lang="ja-JP" altLang="ja-JP" sz="1100" b="1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例</a:t>
            </a:r>
            <a:r>
              <a:rPr kumimoji="1" lang="ja-JP" altLang="en-US" sz="1100" b="1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）</a:t>
            </a:r>
            <a:r>
              <a:rPr kumimoji="1" lang="en-US" altLang="ja-JP" sz="1100" b="1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】</a:t>
            </a:r>
            <a:endParaRPr lang="ja-JP" altLang="ja-JP" dirty="0">
              <a:effectLst/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100" dirty="0">
                <a:solidFill>
                  <a:srgbClr val="FF0000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青森県内</a:t>
            </a:r>
            <a:endParaRPr kumimoji="1" lang="en-US" altLang="ja-JP" sz="1100" dirty="0">
              <a:solidFill>
                <a:srgbClr val="FF0000"/>
              </a:solidFill>
              <a:effectLst/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</a:t>
            </a:r>
            <a:r>
              <a:rPr kumimoji="1" lang="ja-JP" altLang="en-US" sz="1100" dirty="0">
                <a:solidFill>
                  <a:srgbClr val="FF0000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青森県社会医学系専門研修プログラム（</a:t>
            </a:r>
            <a:r>
              <a:rPr kumimoji="1" lang="en-US" altLang="ja-JP" sz="1100" dirty="0">
                <a:solidFill>
                  <a:srgbClr val="FF0000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3</a:t>
            </a:r>
            <a:r>
              <a:rPr kumimoji="1" lang="ja-JP" altLang="en-US" sz="1100" dirty="0">
                <a:solidFill>
                  <a:srgbClr val="FF0000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年間）</a:t>
            </a:r>
            <a:endParaRPr kumimoji="1" lang="en-US" altLang="ja-JP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ja-JP" sz="1100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国立保健医療科学院</a:t>
            </a:r>
            <a:endParaRPr kumimoji="1" lang="en-US" altLang="ja-JP" sz="1100" dirty="0">
              <a:solidFill>
                <a:schemeClr val="dk1"/>
              </a:solidFill>
              <a:effectLst/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100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</a:t>
            </a:r>
            <a:r>
              <a:rPr kumimoji="1" lang="ja-JP" altLang="ja-JP" sz="1100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エイズ対策研修（</a:t>
            </a:r>
            <a:r>
              <a:rPr kumimoji="1" lang="en-US" altLang="ja-JP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5</a:t>
            </a:r>
            <a:r>
              <a:rPr kumimoji="1" lang="ja-JP" altLang="en-US" sz="1100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日間</a:t>
            </a:r>
            <a:r>
              <a:rPr kumimoji="1" lang="ja-JP" altLang="ja-JP" sz="1100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）</a:t>
            </a:r>
            <a:endParaRPr kumimoji="1" lang="en-US" altLang="ja-JP" sz="1100" dirty="0">
              <a:solidFill>
                <a:schemeClr val="dk1"/>
              </a:solidFill>
              <a:effectLst/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</a:t>
            </a:r>
            <a:r>
              <a:rPr kumimoji="1" lang="ja-JP" altLang="ja-JP" sz="1100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たばこ対策の推進に関する研修（</a:t>
            </a:r>
            <a:r>
              <a:rPr kumimoji="1" lang="en-US" altLang="ja-JP" sz="1100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5</a:t>
            </a:r>
            <a:r>
              <a:rPr kumimoji="1" lang="ja-JP" altLang="ja-JP" sz="1100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日間）</a:t>
            </a:r>
            <a:endParaRPr kumimoji="1" lang="en-US" altLang="ja-JP" sz="1100" dirty="0">
              <a:solidFill>
                <a:schemeClr val="dk1"/>
              </a:solidFill>
              <a:effectLst/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</a:t>
            </a:r>
            <a:r>
              <a:rPr kumimoji="1" lang="ja-JP" altLang="ja-JP" sz="1100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地域保健支援のための保健情報処理技術研修（</a:t>
            </a:r>
            <a:r>
              <a:rPr kumimoji="1" lang="en-US" altLang="ja-JP" sz="1100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10</a:t>
            </a:r>
            <a:r>
              <a:rPr kumimoji="1" lang="ja-JP" altLang="en-US" sz="1100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日間</a:t>
            </a:r>
            <a:r>
              <a:rPr kumimoji="1" lang="ja-JP" altLang="ja-JP" sz="1100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）</a:t>
            </a:r>
            <a:endParaRPr kumimoji="1" lang="en-US" altLang="ja-JP" sz="1100" dirty="0">
              <a:solidFill>
                <a:schemeClr val="dk1"/>
              </a:solidFill>
              <a:effectLst/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結核研究所</a:t>
            </a:r>
            <a:endParaRPr kumimoji="1" lang="en-US" altLang="ja-JP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医師対策コース（５日間）</a:t>
            </a:r>
            <a:endParaRPr lang="ja-JP" altLang="ja-JP" dirty="0">
              <a:effectLst/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1" name="テキスト ボックス 44">
            <a:extLst>
              <a:ext uri="{FF2B5EF4-FFF2-40B4-BE49-F238E27FC236}">
                <a16:creationId xmlns:a16="http://schemas.microsoft.com/office/drawing/2014/main" xmlns="" id="{2A013F28-F027-487D-88EE-8355C2CAD079}"/>
              </a:ext>
            </a:extLst>
          </p:cNvPr>
          <p:cNvSpPr txBox="1"/>
          <p:nvPr/>
        </p:nvSpPr>
        <p:spPr>
          <a:xfrm>
            <a:off x="4979406" y="2740078"/>
            <a:ext cx="3916269" cy="1403239"/>
          </a:xfrm>
          <a:prstGeom prst="rect">
            <a:avLst/>
          </a:prstGeom>
          <a:solidFill>
            <a:schemeClr val="lt1"/>
          </a:solidFill>
          <a:ln w="9525" cmpd="sng">
            <a:noFill/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 b="1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【</a:t>
            </a:r>
            <a:r>
              <a:rPr kumimoji="1" lang="ja-JP" altLang="ja-JP" sz="1100" b="1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受講できる研修</a:t>
            </a:r>
            <a:r>
              <a:rPr kumimoji="1" lang="ja-JP" altLang="en-US" sz="1100" b="1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等（</a:t>
            </a:r>
            <a:r>
              <a:rPr kumimoji="1" lang="ja-JP" altLang="ja-JP" sz="1100" b="1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例</a:t>
            </a:r>
            <a:r>
              <a:rPr kumimoji="1" lang="ja-JP" altLang="en-US" sz="1100" b="1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）</a:t>
            </a:r>
            <a:r>
              <a:rPr kumimoji="1" lang="en-US" altLang="ja-JP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】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ja-JP" sz="1100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国立保健医療科学院</a:t>
            </a:r>
            <a:endParaRPr kumimoji="1" lang="en-US" altLang="ja-JP" sz="1100" dirty="0">
              <a:solidFill>
                <a:schemeClr val="dk1"/>
              </a:solidFill>
              <a:effectLst/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</a:t>
            </a:r>
            <a:r>
              <a:rPr kumimoji="1" lang="ja-JP" altLang="en-US" sz="1100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専門課程</a:t>
            </a:r>
            <a:r>
              <a:rPr kumimoji="1" lang="en-US" altLang="ja-JP" sz="1100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Ⅰ</a:t>
            </a:r>
            <a:r>
              <a:rPr kumimoji="1" lang="ja-JP" altLang="en-US" sz="1100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分割前期（基礎）（約４ヶ月間）</a:t>
            </a:r>
            <a:r>
              <a:rPr kumimoji="0" lang="ja-JP" altLang="en-US" sz="1100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endParaRPr kumimoji="0" lang="en-US" altLang="ja-JP" sz="1100" dirty="0">
              <a:solidFill>
                <a:schemeClr val="dk1"/>
              </a:solidFill>
              <a:effectLst/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</a:t>
            </a:r>
            <a:r>
              <a:rPr kumimoji="0" lang="en-US" altLang="ja-JP" sz="1100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※</a:t>
            </a:r>
            <a:r>
              <a:rPr kumimoji="0" lang="ja-JP" altLang="en-US" sz="1100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保健所長資格を取得できます</a:t>
            </a:r>
            <a:endParaRPr lang="en-US" altLang="ja-JP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0" lang="ja-JP" altLang="en-US" sz="1100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健康危機管理研修（実務編）（３日間）　　　　　　　　　　　　　　　</a:t>
            </a:r>
            <a:endParaRPr lang="ja-JP" altLang="ja-JP" dirty="0">
              <a:effectLst/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ja-JP" sz="1100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結核研究所：</a:t>
            </a:r>
            <a:r>
              <a:rPr kumimoji="1" lang="ja-JP" altLang="en-US" sz="1100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結核対策総合コース（１０日間）</a:t>
            </a:r>
            <a:endParaRPr lang="ja-JP" altLang="ja-JP" dirty="0">
              <a:effectLst/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3" name="テキスト ボックス 50">
            <a:extLst>
              <a:ext uri="{FF2B5EF4-FFF2-40B4-BE49-F238E27FC236}">
                <a16:creationId xmlns:a16="http://schemas.microsoft.com/office/drawing/2014/main" xmlns="" id="{21CD993B-BB2E-441E-87BD-2772590D6661}"/>
              </a:ext>
            </a:extLst>
          </p:cNvPr>
          <p:cNvSpPr txBox="1"/>
          <p:nvPr/>
        </p:nvSpPr>
        <p:spPr>
          <a:xfrm>
            <a:off x="4976319" y="4640494"/>
            <a:ext cx="4063428" cy="1269063"/>
          </a:xfrm>
          <a:prstGeom prst="rect">
            <a:avLst/>
          </a:prstGeom>
          <a:solidFill>
            <a:schemeClr val="lt1"/>
          </a:solidFill>
          <a:ln w="9525" cmpd="sng">
            <a:noFill/>
            <a:prstDash val="sysDot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100" b="1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【</a:t>
            </a:r>
            <a:r>
              <a:rPr kumimoji="1" lang="ja-JP" altLang="ja-JP" sz="1100" b="1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受講できる研修</a:t>
            </a:r>
            <a:r>
              <a:rPr kumimoji="1" lang="ja-JP" altLang="en-US" sz="1100" b="1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等（</a:t>
            </a:r>
            <a:r>
              <a:rPr kumimoji="1" lang="ja-JP" altLang="ja-JP" sz="1100" b="1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例</a:t>
            </a:r>
            <a:r>
              <a:rPr kumimoji="1" lang="ja-JP" altLang="en-US" sz="1100" b="1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）</a:t>
            </a:r>
            <a:r>
              <a:rPr kumimoji="1" lang="en-US" altLang="ja-JP" sz="1100" b="1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】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ja-JP" sz="1100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国立保健医療科学院</a:t>
            </a:r>
            <a:endParaRPr kumimoji="1" lang="en-US" altLang="ja-JP" sz="1100" dirty="0">
              <a:solidFill>
                <a:schemeClr val="dk1"/>
              </a:solidFill>
              <a:effectLst/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</a:t>
            </a:r>
            <a:r>
              <a:rPr lang="ja-JP" altLang="ja-JP" sz="1100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専門課程</a:t>
            </a:r>
            <a:r>
              <a:rPr lang="en-US" altLang="ja-JP" sz="1100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Ⅰ</a:t>
            </a:r>
            <a:r>
              <a:rPr lang="ja-JP" altLang="ja-JP" sz="1100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分割後期（応用）</a:t>
            </a:r>
            <a:endParaRPr lang="en-US" altLang="ja-JP" sz="1100" dirty="0">
              <a:solidFill>
                <a:schemeClr val="dk1"/>
              </a:solidFill>
              <a:effectLst/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1100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健康危機管理研修（高度技術研修）（３日間）</a:t>
            </a:r>
            <a:r>
              <a:rPr lang="ja-JP" altLang="ja-JP" sz="1100" dirty="0">
                <a:solidFill>
                  <a:schemeClr val="dk1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　　　　　　　　　　　　　</a:t>
            </a:r>
            <a:endParaRPr lang="ja-JP" altLang="ja-JP" dirty="0">
              <a:effectLst/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endParaRPr lang="ja-JP" altLang="ja-JP" dirty="0">
              <a:effectLst/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xmlns="" id="{9B98442E-D6F5-4B00-A8C5-FCB68DEA9E88}"/>
              </a:ext>
            </a:extLst>
          </p:cNvPr>
          <p:cNvSpPr/>
          <p:nvPr/>
        </p:nvSpPr>
        <p:spPr>
          <a:xfrm>
            <a:off x="2150772" y="852096"/>
            <a:ext cx="6798019" cy="16241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xmlns="" id="{408691DA-1047-412D-A28B-744C9B99652B}"/>
              </a:ext>
            </a:extLst>
          </p:cNvPr>
          <p:cNvSpPr/>
          <p:nvPr/>
        </p:nvSpPr>
        <p:spPr>
          <a:xfrm>
            <a:off x="2150772" y="2696418"/>
            <a:ext cx="6817055" cy="16241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xmlns="" id="{FA441574-2647-47D5-BD45-DF50CACEA64B}"/>
              </a:ext>
            </a:extLst>
          </p:cNvPr>
          <p:cNvSpPr/>
          <p:nvPr/>
        </p:nvSpPr>
        <p:spPr>
          <a:xfrm>
            <a:off x="2150772" y="4578694"/>
            <a:ext cx="6817055" cy="14272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xmlns="" id="{CAD89B37-31FF-451F-A5AB-5CBE3AD66859}"/>
              </a:ext>
            </a:extLst>
          </p:cNvPr>
          <p:cNvSpPr txBox="1">
            <a:spLocks/>
          </p:cNvSpPr>
          <p:nvPr/>
        </p:nvSpPr>
        <p:spPr>
          <a:xfrm>
            <a:off x="474598" y="6145721"/>
            <a:ext cx="7772400" cy="6061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※</a:t>
            </a:r>
            <a:r>
              <a:rPr lang="ja-JP" altLang="en-US" sz="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受講できる研修（例）は一部であり、この他にも受講できる研修があります。また、他の職位でも受講可能</a:t>
            </a:r>
            <a:endParaRPr lang="en-US" altLang="ja-JP" sz="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l"/>
            <a:r>
              <a:rPr lang="en-US" altLang="ja-JP" sz="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※</a:t>
            </a:r>
            <a:r>
              <a:rPr lang="ja-JP" altLang="en-US" sz="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この他、各種学会等へも予算の範囲内で公費（出張扱い）で参加可能</a:t>
            </a:r>
            <a:endParaRPr lang="en-US" altLang="ja-JP" sz="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l"/>
            <a:r>
              <a:rPr lang="en-US" altLang="ja-JP" sz="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※</a:t>
            </a:r>
            <a:r>
              <a:rPr lang="ja-JP" altLang="en-US" sz="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保健所だけでなく、県本庁で施策の企画立案に参加してもらうこともある</a:t>
            </a:r>
            <a:endParaRPr lang="en-US" altLang="ja-JP" sz="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algn="l"/>
            <a:r>
              <a:rPr lang="en-US" altLang="ja-JP" sz="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※</a:t>
            </a:r>
            <a:r>
              <a:rPr lang="ja-JP" altLang="en-US" sz="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弘前大学医学部には、社会学講座（社会人入学）がある。受講状況によっては、博士号を取得することも可能</a:t>
            </a:r>
          </a:p>
        </p:txBody>
      </p:sp>
    </p:spTree>
    <p:extLst>
      <p:ext uri="{BB962C8B-B14F-4D97-AF65-F5344CB8AC3E}">
        <p14:creationId xmlns:p14="http://schemas.microsoft.com/office/powerpoint/2010/main" val="3246239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319</Words>
  <Application>Microsoft Office PowerPoint</Application>
  <PresentationFormat>画面に合わせる (4:3)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HGS創英角ｺﾞｼｯｸUB</vt:lpstr>
      <vt:lpstr>游ゴシック</vt:lpstr>
      <vt:lpstr>游ゴシック Light</vt:lpstr>
      <vt:lpstr>Arial</vt:lpstr>
      <vt:lpstr>Calibri</vt:lpstr>
      <vt:lpstr>Calibri Light</vt:lpstr>
      <vt:lpstr>Office テーマ</vt:lpstr>
      <vt:lpstr>青森県公衆衛生医師のモデル的なキャリアパス【例：保健所】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青森県公衆衛生医師のモデル的なキャリアパス【例：保健所】</dc:title>
  <dc:creator>dai&amp;rei</dc:creator>
  <cp:lastModifiedBy>user</cp:lastModifiedBy>
  <cp:revision>6</cp:revision>
  <dcterms:created xsi:type="dcterms:W3CDTF">2018-09-17T12:40:58Z</dcterms:created>
  <dcterms:modified xsi:type="dcterms:W3CDTF">2019-09-11T07:47:58Z</dcterms:modified>
</cp:coreProperties>
</file>