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sldIdLst>
    <p:sldId id="256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7131"/>
    <a:srgbClr val="336699"/>
    <a:srgbClr val="3366FF"/>
    <a:srgbClr val="EA0000"/>
    <a:srgbClr val="0066FF"/>
    <a:srgbClr val="2C1B02"/>
    <a:srgbClr val="FFFFA7"/>
    <a:srgbClr val="CCFFFF"/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-1506" y="-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3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 rot="5400000">
            <a:off x="-726949" y="726949"/>
            <a:ext cx="9229469" cy="7775573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3" name="正方形/長方形 2"/>
          <p:cNvSpPr/>
          <p:nvPr/>
        </p:nvSpPr>
        <p:spPr>
          <a:xfrm>
            <a:off x="-3" y="8700199"/>
            <a:ext cx="7775575" cy="67519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52" name="テキスト ボックス 12"/>
          <p:cNvSpPr txBox="1"/>
          <p:nvPr/>
        </p:nvSpPr>
        <p:spPr>
          <a:xfrm>
            <a:off x="1" y="8729063"/>
            <a:ext cx="6982039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solidFill>
                  <a:schemeClr val="bg1"/>
                </a:solidFill>
                <a:latin typeface="+mn-ea"/>
              </a:rPr>
              <a:t>　  </a:t>
            </a:r>
            <a:r>
              <a:rPr lang="ja-JP" altLang="ja-JP" sz="1200" dirty="0" smtClean="0">
                <a:solidFill>
                  <a:schemeClr val="bg1"/>
                </a:solidFill>
                <a:latin typeface="+mn-ea"/>
              </a:rPr>
              <a:t>＜</a:t>
            </a:r>
            <a:r>
              <a:rPr lang="ja-JP" altLang="ja-JP" sz="1200" dirty="0">
                <a:solidFill>
                  <a:schemeClr val="bg1"/>
                </a:solidFill>
                <a:latin typeface="+mn-ea"/>
              </a:rPr>
              <a:t>問い合わせ先＞</a:t>
            </a:r>
          </a:p>
          <a:p>
            <a:r>
              <a:rPr lang="en-US" altLang="ja-JP" sz="1200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ja-JP" altLang="en-US" sz="1200" dirty="0" smtClean="0">
                <a:solidFill>
                  <a:schemeClr val="bg1"/>
                </a:solidFill>
                <a:latin typeface="+mn-ea"/>
              </a:rPr>
              <a:t>　</a:t>
            </a:r>
            <a:r>
              <a:rPr lang="en-US" altLang="ja-JP" sz="1200" dirty="0" smtClean="0">
                <a:solidFill>
                  <a:schemeClr val="bg1"/>
                </a:solidFill>
                <a:latin typeface="+mn-ea"/>
              </a:rPr>
              <a:t>   </a:t>
            </a:r>
            <a:r>
              <a:rPr lang="ja-JP" altLang="ja-JP" sz="1200" dirty="0" smtClean="0">
                <a:solidFill>
                  <a:schemeClr val="bg1"/>
                </a:solidFill>
                <a:latin typeface="+mn-ea"/>
              </a:rPr>
              <a:t>青森県</a:t>
            </a:r>
            <a:r>
              <a:rPr lang="ja-JP" altLang="ja-JP" sz="1200" dirty="0">
                <a:solidFill>
                  <a:schemeClr val="bg1"/>
                </a:solidFill>
                <a:latin typeface="+mn-ea"/>
              </a:rPr>
              <a:t>教育庁教職員課　小中学校人事グループ</a:t>
            </a:r>
          </a:p>
          <a:p>
            <a:r>
              <a:rPr lang="en-US" altLang="ja-JP" sz="1200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ja-JP" altLang="en-US" sz="1200" dirty="0" smtClean="0">
                <a:solidFill>
                  <a:schemeClr val="bg1"/>
                </a:solidFill>
                <a:latin typeface="+mn-ea"/>
              </a:rPr>
              <a:t>　</a:t>
            </a:r>
            <a:r>
              <a:rPr lang="ja-JP" altLang="ja-JP" sz="1200" dirty="0">
                <a:solidFill>
                  <a:schemeClr val="bg1"/>
                </a:solidFill>
                <a:latin typeface="+mn-ea"/>
              </a:rPr>
              <a:t>　</a:t>
            </a:r>
            <a:r>
              <a:rPr lang="en-US" altLang="ja-JP" sz="1200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ja-JP" altLang="ja-JP" sz="1200" dirty="0" smtClean="0">
                <a:solidFill>
                  <a:schemeClr val="bg1"/>
                </a:solidFill>
                <a:latin typeface="+mn-ea"/>
              </a:rPr>
              <a:t>電話</a:t>
            </a:r>
            <a:r>
              <a:rPr lang="ja-JP" altLang="ja-JP" sz="1200" dirty="0">
                <a:solidFill>
                  <a:schemeClr val="bg1"/>
                </a:solidFill>
                <a:latin typeface="+mn-ea"/>
              </a:rPr>
              <a:t>：０１７－７３４－９８９４（直通</a:t>
            </a:r>
            <a:r>
              <a:rPr lang="ja-JP" altLang="ja-JP" sz="1200" dirty="0" smtClean="0">
                <a:solidFill>
                  <a:schemeClr val="bg1"/>
                </a:solidFill>
                <a:latin typeface="+mn-ea"/>
              </a:rPr>
              <a:t>）</a:t>
            </a:r>
            <a:r>
              <a:rPr lang="en-US" altLang="ja-JP" sz="1200" dirty="0" smtClean="0">
                <a:solidFill>
                  <a:schemeClr val="bg1"/>
                </a:solidFill>
                <a:latin typeface="+mn-ea"/>
              </a:rPr>
              <a:t>   </a:t>
            </a:r>
            <a:r>
              <a:rPr lang="ja-JP" altLang="en-US" sz="1200" dirty="0" smtClean="0">
                <a:solidFill>
                  <a:schemeClr val="bg1"/>
                </a:solidFill>
                <a:latin typeface="+mn-ea"/>
              </a:rPr>
              <a:t> ＦＡＸ</a:t>
            </a:r>
            <a:r>
              <a:rPr lang="ja-JP" altLang="en-US" sz="1200" dirty="0">
                <a:solidFill>
                  <a:schemeClr val="bg1"/>
                </a:solidFill>
                <a:latin typeface="+mn-ea"/>
              </a:rPr>
              <a:t>：０１７－７３４－８２７４　</a:t>
            </a:r>
            <a:r>
              <a:rPr lang="ja-JP" altLang="en-US" sz="1200" dirty="0">
                <a:solidFill>
                  <a:schemeClr val="bg1"/>
                </a:solidFill>
              </a:rPr>
              <a:t> </a:t>
            </a:r>
            <a:r>
              <a:rPr lang="en-US" altLang="ja-JP" sz="1200" dirty="0" err="1" smtClean="0">
                <a:solidFill>
                  <a:schemeClr val="bg1"/>
                </a:solidFill>
              </a:rPr>
              <a:t>e-mail:E-KYOIN@pref.aomori.lg.jp</a:t>
            </a:r>
            <a:endParaRPr lang="ja-JP" altLang="ja-JP" sz="1200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8"/>
          <p:cNvSpPr txBox="1"/>
          <p:nvPr/>
        </p:nvSpPr>
        <p:spPr>
          <a:xfrm>
            <a:off x="1" y="8122466"/>
            <a:ext cx="7775574" cy="5818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" y="1263207"/>
            <a:ext cx="6943518" cy="7150196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17" name="正方形/長方形 16"/>
          <p:cNvSpPr/>
          <p:nvPr/>
        </p:nvSpPr>
        <p:spPr>
          <a:xfrm>
            <a:off x="74742" y="8131285"/>
            <a:ext cx="739912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●</a:t>
            </a:r>
            <a:r>
              <a:rPr lang="ja-JP" altLang="en-US" sz="105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東京メトロ有楽町線・半蔵門</a:t>
            </a:r>
            <a:r>
              <a:rPr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線　永田町駅</a:t>
            </a:r>
            <a:r>
              <a:rPr lang="ja-JP" altLang="en-US" sz="105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05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5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番出口より地下連絡通路を経て徒歩約</a:t>
            </a:r>
            <a:r>
              <a:rPr lang="en-US" altLang="ja-JP" sz="105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lang="en-US" altLang="ja-JP" sz="1050" dirty="0" smtClean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●</a:t>
            </a:r>
            <a:r>
              <a:rPr lang="ja-JP" altLang="en-US" sz="105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東京メトロ南北</a:t>
            </a:r>
            <a:r>
              <a:rPr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線　永田町駅</a:t>
            </a:r>
            <a:r>
              <a:rPr lang="ja-JP" altLang="en-US" sz="105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05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05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</a:t>
            </a:r>
            <a:r>
              <a:rPr lang="en-US" altLang="ja-JP" sz="105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05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出口</a:t>
            </a:r>
            <a:r>
              <a:rPr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より地下</a:t>
            </a:r>
            <a:r>
              <a:rPr lang="ja-JP" altLang="en-US" sz="105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連絡通路を経て徒歩約</a:t>
            </a:r>
            <a:r>
              <a:rPr lang="en-US" altLang="ja-JP" sz="105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5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lang="en-US" altLang="ja-JP" sz="105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99244" y="7958363"/>
            <a:ext cx="1212563" cy="23388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721500" y="443432"/>
            <a:ext cx="7739748" cy="124649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3000"/>
              </a:lnSpc>
              <a:defRPr sz="1000"/>
            </a:pPr>
            <a:r>
              <a:rPr lang="ja-JP" altLang="en-US" sz="4400" b="1" i="0" u="none" strike="noStrike" baseline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青森県</a:t>
            </a:r>
            <a:r>
              <a:rPr lang="ja-JP" altLang="en-US" sz="4400" b="1" i="0" u="none" strike="noStrike" baseline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公立学校</a:t>
            </a:r>
            <a:r>
              <a:rPr lang="ja-JP" altLang="en-US" sz="4400" b="1" i="0" u="none" strike="noStrike" baseline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教員採用</a:t>
            </a:r>
            <a:endParaRPr lang="en-US" altLang="ja-JP" sz="4400" b="1" i="0" u="none" strike="noStrike" baseline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l" rtl="0">
              <a:lnSpc>
                <a:spcPts val="3000"/>
              </a:lnSpc>
              <a:defRPr sz="1000"/>
            </a:pPr>
            <a:endParaRPr lang="en-US" altLang="ja-JP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l" rtl="0">
              <a:lnSpc>
                <a:spcPts val="3000"/>
              </a:lnSpc>
              <a:defRPr sz="1000"/>
            </a:pPr>
            <a:r>
              <a:rPr lang="ja-JP" altLang="en-US" sz="4400" b="1" i="0" u="none" strike="noStrike" baseline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候補者</a:t>
            </a:r>
            <a:r>
              <a:rPr lang="ja-JP" altLang="en-US" sz="4400" b="1" i="0" u="none" strike="noStrike" baseline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選考</a:t>
            </a:r>
            <a:r>
              <a:rPr lang="ja-JP" altLang="en-US" sz="4400" b="1" i="0" u="none" strike="noStrike" baseline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試験説明会        </a:t>
            </a:r>
            <a:endParaRPr lang="ja-JP" alt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028849" y="1815320"/>
            <a:ext cx="6142038" cy="126188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　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　時</a:t>
            </a:r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令和元年</a:t>
            </a:r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１２月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１８日（水）</a:t>
            </a:r>
            <a:endParaRPr lang="en-US" altLang="ja-JP" sz="1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受付　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１４：３０～</a:t>
            </a:r>
            <a:endParaRPr lang="en-US" altLang="ja-JP" sz="1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教育長講話　１５：００～１５：３０</a:t>
            </a:r>
            <a:endParaRPr lang="en-US" altLang="ja-JP" sz="1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説明　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１５：３０</a:t>
            </a:r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～１７：００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1034945" y="3089384"/>
            <a:ext cx="6142038" cy="6771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　所　東京都千代田区平河町２－６－３</a:t>
            </a:r>
            <a:endParaRPr lang="en-US" altLang="ja-JP" sz="1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都道府県センター４階　４０１会議室</a:t>
            </a:r>
            <a:endParaRPr lang="en-US" altLang="ja-JP" sz="1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028849" y="3766040"/>
            <a:ext cx="6148134" cy="18620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　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　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容</a:t>
            </a:r>
            <a:endParaRPr lang="en-US" altLang="ja-JP" sz="1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（１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）教育長講話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（２）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本県の施策及び現状</a:t>
            </a:r>
            <a:endParaRPr lang="en-US" altLang="ja-JP" sz="1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（３）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今年度実施の教員採用試験の状況等</a:t>
            </a:r>
            <a:endParaRPr lang="en-US" altLang="ja-JP" sz="1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（４）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質疑応答</a:t>
            </a:r>
            <a:endParaRPr lang="en-US" altLang="ja-JP" sz="1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皆さんの</a:t>
            </a:r>
            <a:r>
              <a:rPr lang="ja-JP" altLang="en-US" sz="18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教員採用試験に対する疑問を解消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  <a:endParaRPr lang="en-US" altLang="ja-JP" sz="20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1034945" y="5539976"/>
            <a:ext cx="6148134" cy="126188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　対象者</a:t>
            </a:r>
            <a:endParaRPr lang="en-US" altLang="ja-JP" sz="1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（１）将来教員採用試験の受験を考えている方</a:t>
            </a:r>
            <a:endParaRPr lang="en-US" altLang="ja-JP" sz="1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（２）教員採用試験に関心のある方</a:t>
            </a:r>
            <a:endParaRPr lang="en-US" altLang="ja-JP" sz="1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）大学関係者等</a:t>
            </a:r>
            <a:endParaRPr lang="en-US" altLang="ja-JP" sz="1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1028849" y="6728696"/>
            <a:ext cx="6142038" cy="96949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　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　</a:t>
            </a:r>
            <a:endParaRPr lang="en-US" altLang="ja-JP" sz="1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下記「参加申込書」に記入の上、電子メール又　　</a:t>
            </a:r>
            <a:endParaRPr lang="en-US" altLang="ja-JP" sz="1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はＦＡＸでお申し込みください。</a:t>
            </a:r>
            <a:endParaRPr lang="en-US" altLang="ja-JP" sz="1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7885" y="7969947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交通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ご案内</a:t>
            </a:r>
            <a:endParaRPr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0" name="図 69" descr="7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24" b="100000" l="1667" r="99167">
                        <a14:foregroundMark x1="40000" y1="37640" x2="40000" y2="37640"/>
                        <a14:foregroundMark x1="76667" y1="42135" x2="76667" y2="42135"/>
                        <a14:foregroundMark x1="75000" y1="38764" x2="75000" y2="38764"/>
                        <a14:foregroundMark x1="75000" y1="38764" x2="75000" y2="38764"/>
                        <a14:foregroundMark x1="75000" y1="38764" x2="75000" y2="38764"/>
                        <a14:foregroundMark x1="15833" y1="65169" x2="15833" y2="65169"/>
                        <a14:foregroundMark x1="13333" y1="56742" x2="13333" y2="56742"/>
                        <a14:foregroundMark x1="9167" y1="56742" x2="9167" y2="56742"/>
                        <a14:foregroundMark x1="25000" y1="66292" x2="25000" y2="66292"/>
                        <a14:foregroundMark x1="13333" y1="66292" x2="13333" y2="66292"/>
                        <a14:foregroundMark x1="30000" y1="41011" x2="30000" y2="41011"/>
                        <a14:foregroundMark x1="48333" y1="39326" x2="48333" y2="39326"/>
                        <a14:foregroundMark x1="62500" y1="87079" x2="62500" y2="87079"/>
                        <a14:foregroundMark x1="67500" y1="83708" x2="67500" y2="837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079" y="7248129"/>
            <a:ext cx="1031708" cy="145548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0" name="角丸四角形吹き出し 9"/>
          <p:cNvSpPr/>
          <p:nvPr/>
        </p:nvSpPr>
        <p:spPr>
          <a:xfrm>
            <a:off x="5010912" y="8427944"/>
            <a:ext cx="1755648" cy="624284"/>
          </a:xfrm>
          <a:prstGeom prst="wedgeRoundRectCallout">
            <a:avLst>
              <a:gd name="adj1" fmla="val 57385"/>
              <a:gd name="adj2" fmla="val -1135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学年を問わず参加ＯＫ！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本県出身者</a:t>
            </a:r>
            <a:r>
              <a:rPr lang="ja-JP" altLang="en-US" sz="1050" dirty="0">
                <a:solidFill>
                  <a:schemeClr val="tx1"/>
                </a:solidFill>
              </a:rPr>
              <a:t>以外</a:t>
            </a:r>
            <a:r>
              <a:rPr lang="ja-JP" altLang="en-US" sz="1050" dirty="0" smtClean="0">
                <a:solidFill>
                  <a:schemeClr val="tx1"/>
                </a:solidFill>
              </a:rPr>
              <a:t>の参加</a:t>
            </a:r>
            <a:r>
              <a:rPr lang="ja-JP" altLang="en-US" sz="1050" dirty="0">
                <a:solidFill>
                  <a:schemeClr val="tx1"/>
                </a:solidFill>
              </a:rPr>
              <a:t>も</a:t>
            </a:r>
            <a:r>
              <a:rPr lang="ja-JP" altLang="en-US" sz="1050" dirty="0" smtClean="0">
                <a:solidFill>
                  <a:schemeClr val="tx1"/>
                </a:solidFill>
              </a:rPr>
              <a:t>待ってます！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pic>
        <p:nvPicPr>
          <p:cNvPr id="20" name="Picture 2" descr="C:\Users\ksho206\Desktop\259d16853f0fb7548a34ce3a49e3373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589" y="8757886"/>
            <a:ext cx="568866" cy="56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559240"/>
              </p:ext>
            </p:extLst>
          </p:nvPr>
        </p:nvGraphicFramePr>
        <p:xfrm>
          <a:off x="277665" y="9659382"/>
          <a:ext cx="7208223" cy="959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4651"/>
                <a:gridCol w="2956178"/>
                <a:gridCol w="1487394"/>
              </a:tblGrid>
              <a:tr h="1795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大学名・学校名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学部・学科名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学年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006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245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氏名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5391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221046" y="9375394"/>
            <a:ext cx="12105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参加申込書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582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32.potx" id="{A2FFFB87-B135-4F6F-93C3-31EBF096B488}" vid="{48EE3F0C-4BC7-4324-B8FB-B9F6BD660F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</Template>
  <TotalTime>0</TotalTime>
  <Words>43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</cp:revision>
  <dcterms:created xsi:type="dcterms:W3CDTF">2013-07-10T10:25:08Z</dcterms:created>
  <dcterms:modified xsi:type="dcterms:W3CDTF">2019-11-05T06:40:21Z</dcterms:modified>
</cp:coreProperties>
</file>