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C"/>
    <a:srgbClr val="FFD9F9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82" d="100"/>
          <a:sy n="82" d="100"/>
        </p:scale>
        <p:origin x="2190" y="90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牧野 恒平(MAKINO Kouhei)" userId="b28eaf6b-3bde-423d-b363-00f8e021d3b1" providerId="ADAL" clId="{DBAB2142-2BD4-4A09-8325-ED6B6040DBCA}"/>
    <pc:docChg chg="modSld">
      <pc:chgData name="牧野 恒平(MAKINO Kouhei)" userId="b28eaf6b-3bde-423d-b363-00f8e021d3b1" providerId="ADAL" clId="{DBAB2142-2BD4-4A09-8325-ED6B6040DBCA}" dt="2024-01-19T02:32:13.103" v="307" actId="207"/>
      <pc:docMkLst>
        <pc:docMk/>
      </pc:docMkLst>
      <pc:sldChg chg="addSp modSp mod">
        <pc:chgData name="牧野 恒平(MAKINO Kouhei)" userId="b28eaf6b-3bde-423d-b363-00f8e021d3b1" providerId="ADAL" clId="{DBAB2142-2BD4-4A09-8325-ED6B6040DBCA}" dt="2024-01-19T02:32:13.103" v="307" actId="207"/>
        <pc:sldMkLst>
          <pc:docMk/>
          <pc:sldMk cId="1975567063" sldId="256"/>
        </pc:sldMkLst>
        <pc:spChg chg="add mod">
          <ac:chgData name="牧野 恒平(MAKINO Kouhei)" userId="b28eaf6b-3bde-423d-b363-00f8e021d3b1" providerId="ADAL" clId="{DBAB2142-2BD4-4A09-8325-ED6B6040DBCA}" dt="2024-01-19T02:32:07.233" v="306" actId="113"/>
          <ac:spMkLst>
            <pc:docMk/>
            <pc:sldMk cId="1975567063" sldId="256"/>
            <ac:spMk id="2" creationId="{F13B010D-327E-3A11-0EBE-6FF00C8D0C41}"/>
          </ac:spMkLst>
        </pc:spChg>
        <pc:spChg chg="mod">
          <ac:chgData name="牧野 恒平(MAKINO Kouhei)" userId="b28eaf6b-3bde-423d-b363-00f8e021d3b1" providerId="ADAL" clId="{DBAB2142-2BD4-4A09-8325-ED6B6040DBCA}" dt="2024-01-19T02:32:13.103" v="307" actId="207"/>
          <ac:spMkLst>
            <pc:docMk/>
            <pc:sldMk cId="1975567063" sldId="256"/>
            <ac:spMk id="40" creationId="{00000000-0000-0000-0000-000000000000}"/>
          </ac:spMkLst>
        </pc:spChg>
        <pc:spChg chg="mod">
          <ac:chgData name="牧野 恒平(MAKINO Kouhei)" userId="b28eaf6b-3bde-423d-b363-00f8e021d3b1" providerId="ADAL" clId="{DBAB2142-2BD4-4A09-8325-ED6B6040DBCA}" dt="2024-01-18T00:12:29.134" v="154" actId="20577"/>
          <ac:spMkLst>
            <pc:docMk/>
            <pc:sldMk cId="1975567063" sldId="256"/>
            <ac:spMk id="47" creationId="{9ABD9069-C722-4F85-AA1B-C74C5A9EA19A}"/>
          </ac:spMkLst>
        </pc:spChg>
        <pc:spChg chg="mod">
          <ac:chgData name="牧野 恒平(MAKINO Kouhei)" userId="b28eaf6b-3bde-423d-b363-00f8e021d3b1" providerId="ADAL" clId="{DBAB2142-2BD4-4A09-8325-ED6B6040DBCA}" dt="2024-01-18T00:10:22.930" v="39" actId="20577"/>
          <ac:spMkLst>
            <pc:docMk/>
            <pc:sldMk cId="1975567063" sldId="256"/>
            <ac:spMk id="49" creationId="{00000000-0000-0000-0000-000000000000}"/>
          </ac:spMkLst>
        </pc:spChg>
        <pc:spChg chg="mod">
          <ac:chgData name="牧野 恒平(MAKINO Kouhei)" userId="b28eaf6b-3bde-423d-b363-00f8e021d3b1" providerId="ADAL" clId="{DBAB2142-2BD4-4A09-8325-ED6B6040DBCA}" dt="2024-01-18T00:14:48.859" v="296" actId="1038"/>
          <ac:spMkLst>
            <pc:docMk/>
            <pc:sldMk cId="1975567063" sldId="256"/>
            <ac:spMk id="62" creationId="{254214FF-4578-4D9C-B9E4-084F39E094CE}"/>
          </ac:spMkLst>
        </pc:spChg>
        <pc:spChg chg="mod">
          <ac:chgData name="牧野 恒平(MAKINO Kouhei)" userId="b28eaf6b-3bde-423d-b363-00f8e021d3b1" providerId="ADAL" clId="{DBAB2142-2BD4-4A09-8325-ED6B6040DBCA}" dt="2024-01-18T00:14:51.896" v="304" actId="1038"/>
          <ac:spMkLst>
            <pc:docMk/>
            <pc:sldMk cId="1975567063" sldId="256"/>
            <ac:spMk id="67" creationId="{00000000-0000-0000-0000-000000000000}"/>
          </ac:spMkLst>
        </pc:spChg>
        <pc:spChg chg="mod">
          <ac:chgData name="牧野 恒平(MAKINO Kouhei)" userId="b28eaf6b-3bde-423d-b363-00f8e021d3b1" providerId="ADAL" clId="{DBAB2142-2BD4-4A09-8325-ED6B6040DBCA}" dt="2024-01-18T00:14:28.482" v="273" actId="1038"/>
          <ac:spMkLst>
            <pc:docMk/>
            <pc:sldMk cId="1975567063" sldId="256"/>
            <ac:spMk id="69" creationId="{00000000-0000-0000-0000-000000000000}"/>
          </ac:spMkLst>
        </pc:spChg>
        <pc:spChg chg="mod">
          <ac:chgData name="牧野 恒平(MAKINO Kouhei)" userId="b28eaf6b-3bde-423d-b363-00f8e021d3b1" providerId="ADAL" clId="{DBAB2142-2BD4-4A09-8325-ED6B6040DBCA}" dt="2024-01-18T00:14:33.715" v="291" actId="1038"/>
          <ac:spMkLst>
            <pc:docMk/>
            <pc:sldMk cId="1975567063" sldId="256"/>
            <ac:spMk id="88" creationId="{00000000-0000-0000-0000-000000000000}"/>
          </ac:spMkLst>
        </pc:spChg>
        <pc:spChg chg="mod">
          <ac:chgData name="牧野 恒平(MAKINO Kouhei)" userId="b28eaf6b-3bde-423d-b363-00f8e021d3b1" providerId="ADAL" clId="{DBAB2142-2BD4-4A09-8325-ED6B6040DBCA}" dt="2024-01-18T00:14:13.764" v="242" actId="1038"/>
          <ac:spMkLst>
            <pc:docMk/>
            <pc:sldMk cId="1975567063" sldId="256"/>
            <ac:spMk id="89" creationId="{00000000-0000-0000-0000-000000000000}"/>
          </ac:spMkLst>
        </pc:spChg>
        <pc:cxnChg chg="mod">
          <ac:chgData name="牧野 恒平(MAKINO Kouhei)" userId="b28eaf6b-3bde-423d-b363-00f8e021d3b1" providerId="ADAL" clId="{DBAB2142-2BD4-4A09-8325-ED6B6040DBCA}" dt="2024-01-18T00:14:23.917" v="257" actId="1038"/>
          <ac:cxnSpMkLst>
            <pc:docMk/>
            <pc:sldMk cId="1975567063" sldId="256"/>
            <ac:cxnSpMk id="64" creationId="{00000000-0000-0000-0000-000000000000}"/>
          </ac:cxnSpMkLst>
        </pc:cxnChg>
        <pc:cxnChg chg="mod">
          <ac:chgData name="牧野 恒平(MAKINO Kouhei)" userId="b28eaf6b-3bde-423d-b363-00f8e021d3b1" providerId="ADAL" clId="{DBAB2142-2BD4-4A09-8325-ED6B6040DBCA}" dt="2024-01-18T00:14:44.741" v="292" actId="14100"/>
          <ac:cxnSpMkLst>
            <pc:docMk/>
            <pc:sldMk cId="1975567063" sldId="256"/>
            <ac:cxnSpMk id="65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1407180" y="6408997"/>
            <a:ext cx="2421099" cy="2961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US" altLang="ja-JP" sz="2000" dirty="0">
              <a:solidFill>
                <a:prstClr val="black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08753" y="1239559"/>
            <a:ext cx="10319275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・現状　 ：　</a:t>
            </a:r>
            <a:r>
              <a:rPr lang="ja-JP" altLang="en-US" sz="1400" dirty="0"/>
              <a:t>（例：〇〇〇〇では、〇〇〇〇を生産。　〇〇〇〇を生産するとともに〇〇〇〇を製造・販売）</a:t>
            </a:r>
            <a:endParaRPr lang="en-US" altLang="ja-JP" sz="1400" dirty="0"/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・課題等：　</a:t>
            </a:r>
            <a:r>
              <a:rPr lang="ja-JP" altLang="en-US" sz="1400" dirty="0"/>
              <a:t>（例：国内の市場は、低価格化が進み、飽和状態。海外の日本食、日本酒ブームの中で〇〇の需要が高騰。海外、インバウン</a:t>
            </a:r>
            <a:endParaRPr lang="en-US" altLang="ja-JP" sz="1400" dirty="0"/>
          </a:p>
          <a:p>
            <a:r>
              <a:rPr lang="ja-JP" altLang="en-US" sz="1400" dirty="0"/>
              <a:t>　　　　　　　　ド需要に対応した新商品開発、販路確保が急務。）</a:t>
            </a:r>
            <a:endParaRPr lang="en-US" altLang="ja-JP" sz="14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12780" y="902528"/>
            <a:ext cx="1348858" cy="337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＜現　行＞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330650" y="3827059"/>
            <a:ext cx="2825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＜本事業における取組後＞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08753" y="4180729"/>
            <a:ext cx="10319274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・取組の概要　      ：</a:t>
            </a:r>
            <a:r>
              <a:rPr lang="ja-JP" altLang="en-US" sz="1400" dirty="0"/>
              <a:t>（例：〇〇需要に対応した新商品（〇〇〇〇）を製造するために必要な</a:t>
            </a:r>
            <a:r>
              <a:rPr lang="ja-JP" altLang="en-US" sz="1400" b="1" u="sng" dirty="0">
                <a:solidFill>
                  <a:srgbClr val="FF0000"/>
                </a:solidFill>
              </a:rPr>
              <a:t>（申請するハード内容）</a:t>
            </a:r>
            <a:r>
              <a:rPr lang="ja-JP" altLang="en-US" sz="1400" dirty="0"/>
              <a:t>の整備。）</a:t>
            </a:r>
            <a:endParaRPr lang="en-US" altLang="ja-JP" sz="1400" dirty="0"/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・新商品の特徴     ：</a:t>
            </a:r>
            <a:r>
              <a:rPr lang="ja-JP" altLang="en-US" sz="1400" dirty="0"/>
              <a:t>（例：新商品の特徴は、〇〇〇〇〇〇〇〇）。</a:t>
            </a:r>
            <a:endParaRPr lang="en-US" altLang="ja-JP" sz="1400" dirty="0"/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・販売戦略等        ：</a:t>
            </a:r>
            <a:r>
              <a:rPr lang="ja-JP" altLang="en-US" sz="1400" dirty="0"/>
              <a:t>（例：業務用に的を絞った国内市場の規模拡大を図るとともに、海外（主に中国、シンガポール）への輸出を展開。）</a:t>
            </a:r>
            <a:endParaRPr lang="en-US" altLang="ja-JP" sz="1400" dirty="0"/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・農福連携           ：</a:t>
            </a:r>
            <a:r>
              <a:rPr lang="ja-JP" altLang="en-US" sz="1400" dirty="0"/>
              <a:t>（例：障害者施設と連携して、新たに○人の障害者を雇用し、○○○○に従事。）</a:t>
            </a:r>
            <a:endParaRPr lang="en-US" altLang="ja-JP" sz="1400" dirty="0"/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・農泊連携　　　　　 ：</a:t>
            </a:r>
            <a:r>
              <a:rPr lang="ja-JP" altLang="en-US" sz="1400" dirty="0"/>
              <a:t>（例：○○協議会と連携して、農産加工体験の実施や宿泊施設への農産加工品の供給により、所得の向上等を</a:t>
            </a:r>
            <a:endParaRPr lang="en-US" altLang="ja-JP" sz="1400" dirty="0"/>
          </a:p>
          <a:p>
            <a:r>
              <a:rPr lang="ja-JP" altLang="en-US" sz="1400" dirty="0"/>
              <a:t>　　　　　　　　　　　　　　図る。）</a:t>
            </a:r>
            <a:endParaRPr lang="en-US" altLang="ja-JP" sz="1400" dirty="0"/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・地域に及ぼす効果：</a:t>
            </a:r>
            <a:r>
              <a:rPr lang="ja-JP" altLang="en-US" sz="1400" dirty="0"/>
              <a:t>（例：〇〇県が策定する「地域別農業振興計画（○○地域）」に基づき、地域の〇〇を活用した〇〇に取り組み、新た</a:t>
            </a:r>
            <a:endParaRPr lang="en-US" altLang="ja-JP" sz="1400" dirty="0"/>
          </a:p>
          <a:p>
            <a:r>
              <a:rPr lang="ja-JP" altLang="en-US" sz="1400" dirty="0"/>
              <a:t>　　　　　　　　　　　　　　な地域雇用を生み出すとともに、〇〇によって、地域交流人口の増加に貢献。）</a:t>
            </a:r>
            <a:endParaRPr lang="en-US" altLang="ja-JP" sz="1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64316" y="230832"/>
            <a:ext cx="1145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〇〇〇〇〇における○○○○の取組　</a:t>
            </a:r>
            <a:r>
              <a:rPr lang="en-US" altLang="ja-JP" sz="2000" dirty="0"/>
              <a:t>【</a:t>
            </a:r>
            <a:r>
              <a:rPr lang="ja-JP" altLang="en-US" sz="2000" dirty="0"/>
              <a:t>○○県○○市</a:t>
            </a:r>
            <a:r>
              <a:rPr lang="en-US" altLang="ja-JP" sz="2000" dirty="0"/>
              <a:t>】</a:t>
            </a:r>
            <a:endParaRPr lang="ja-JP" altLang="en-US" sz="2000" dirty="0"/>
          </a:p>
        </p:txBody>
      </p:sp>
      <p:sp>
        <p:nvSpPr>
          <p:cNvPr id="53" name="正方形/長方形 52"/>
          <p:cNvSpPr/>
          <p:nvPr/>
        </p:nvSpPr>
        <p:spPr>
          <a:xfrm>
            <a:off x="1674112" y="7500989"/>
            <a:ext cx="1892093" cy="731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〇〇の製造　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1330650" y="6117970"/>
            <a:ext cx="2553687" cy="3351022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64" name="直線矢印コネクタ 63"/>
          <p:cNvCxnSpPr/>
          <p:nvPr/>
        </p:nvCxnSpPr>
        <p:spPr>
          <a:xfrm flipV="1">
            <a:off x="9348544" y="7753603"/>
            <a:ext cx="681422" cy="11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9181653" y="7445826"/>
            <a:ext cx="936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販売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54214FF-4578-4D9C-B9E4-084F39E094CE}"/>
              </a:ext>
            </a:extLst>
          </p:cNvPr>
          <p:cNvSpPr txBox="1"/>
          <p:nvPr/>
        </p:nvSpPr>
        <p:spPr>
          <a:xfrm>
            <a:off x="3876743" y="7835869"/>
            <a:ext cx="3274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0000"/>
                </a:solidFill>
              </a:rPr>
              <a:t>うち本事業に係る売上目標　〇〇〇〇千円／年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cxnSp>
        <p:nvCxnSpPr>
          <p:cNvPr id="65" name="直線矢印コネクタ 64"/>
          <p:cNvCxnSpPr>
            <a:cxnSpLocks/>
          </p:cNvCxnSpPr>
          <p:nvPr/>
        </p:nvCxnSpPr>
        <p:spPr>
          <a:xfrm>
            <a:off x="3829852" y="7751134"/>
            <a:ext cx="338257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4249686" y="7426385"/>
            <a:ext cx="2515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売上目標〇〇〇〇千円／年</a:t>
            </a:r>
          </a:p>
        </p:txBody>
      </p:sp>
      <p:grpSp>
        <p:nvGrpSpPr>
          <p:cNvPr id="28" name="グループ化 27"/>
          <p:cNvGrpSpPr/>
          <p:nvPr/>
        </p:nvGrpSpPr>
        <p:grpSpPr>
          <a:xfrm>
            <a:off x="1678593" y="2217754"/>
            <a:ext cx="9661536" cy="1230296"/>
            <a:chOff x="1341002" y="1687078"/>
            <a:chExt cx="9661536" cy="1230296"/>
          </a:xfrm>
        </p:grpSpPr>
        <p:sp>
          <p:nvSpPr>
            <p:cNvPr id="6" name="正方形/長方形 5"/>
            <p:cNvSpPr/>
            <p:nvPr/>
          </p:nvSpPr>
          <p:spPr>
            <a:xfrm>
              <a:off x="1422429" y="2027835"/>
              <a:ext cx="1998349" cy="7270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>
              <a:off x="8170866" y="2402699"/>
              <a:ext cx="94434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正方形/長方形 6"/>
            <p:cNvSpPr/>
            <p:nvPr/>
          </p:nvSpPr>
          <p:spPr>
            <a:xfrm>
              <a:off x="6381427" y="2115171"/>
              <a:ext cx="1777282" cy="63967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dirty="0">
                  <a:solidFill>
                    <a:schemeClr val="tx1"/>
                  </a:solidFill>
                </a:rPr>
                <a:t>主に</a:t>
              </a:r>
              <a:r>
                <a:rPr lang="en-US" altLang="ja-JP" sz="1800" dirty="0">
                  <a:solidFill>
                    <a:schemeClr val="tx1"/>
                  </a:solidFill>
                </a:rPr>
                <a:t>JA</a:t>
              </a:r>
              <a:r>
                <a:rPr lang="ja-JP" altLang="en-US" sz="1800" dirty="0">
                  <a:solidFill>
                    <a:schemeClr val="tx1"/>
                  </a:solidFill>
                </a:rPr>
                <a:t>、市場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9115210" y="2059043"/>
              <a:ext cx="1887328" cy="63967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dirty="0">
                  <a:solidFill>
                    <a:schemeClr val="tx1"/>
                  </a:solidFill>
                </a:rPr>
                <a:t>一般消費者等</a:t>
              </a: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>
              <a:off x="3355338" y="2406993"/>
              <a:ext cx="30053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4555611" y="2129878"/>
              <a:ext cx="670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/>
                <a:t>出荷</a:t>
              </a: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309757" y="2473028"/>
              <a:ext cx="31427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/>
                <a:t>販売売上〇〇〇〇千円／年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283545" y="2065431"/>
              <a:ext cx="7189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/>
                <a:t>販売</a:t>
              </a:r>
            </a:p>
          </p:txBody>
        </p:sp>
        <p:sp>
          <p:nvSpPr>
            <p:cNvPr id="42" name="角丸四角形 56">
              <a:extLst>
                <a:ext uri="{FF2B5EF4-FFF2-40B4-BE49-F238E27FC236}">
                  <a16:creationId xmlns:a16="http://schemas.microsoft.com/office/drawing/2014/main" id="{90835A9A-6577-4FD6-A744-43539FD43E6A}"/>
                </a:ext>
              </a:extLst>
            </p:cNvPr>
            <p:cNvSpPr/>
            <p:nvPr/>
          </p:nvSpPr>
          <p:spPr>
            <a:xfrm>
              <a:off x="1341002" y="1743075"/>
              <a:ext cx="2151259" cy="1174299"/>
            </a:xfrm>
            <a:prstGeom prst="roundRect">
              <a:avLst>
                <a:gd name="adj" fmla="val 0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754631" y="1687078"/>
              <a:ext cx="133882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800" dirty="0"/>
                <a:t>〇〇〇〇〇</a:t>
              </a: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531218" y="2202223"/>
              <a:ext cx="1785297" cy="3782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〇〇の生産　</a:t>
              </a:r>
              <a:endParaRPr lang="en-US" altLang="ja-JP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正方形/長方形 77"/>
          <p:cNvSpPr/>
          <p:nvPr/>
        </p:nvSpPr>
        <p:spPr>
          <a:xfrm>
            <a:off x="1832899" y="6087015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/>
              <a:t>〇〇〇〇〇〇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1678593" y="6529879"/>
            <a:ext cx="1895797" cy="7381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〇〇の生産　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669551" y="8347761"/>
            <a:ext cx="1873908" cy="8169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直売所及び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レストラン　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212423" y="7308334"/>
            <a:ext cx="2124398" cy="824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</a:rPr>
              <a:t>国内卸・小売店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</a:rPr>
              <a:t>海外バイヤー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10021583" y="7292214"/>
            <a:ext cx="1887328" cy="8405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</a:rPr>
              <a:t>国内市場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</a:rPr>
              <a:t>海外市場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6734326" y="8472819"/>
            <a:ext cx="2804396" cy="4417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</a:rPr>
              <a:t>インバウンドや国内観光客</a:t>
            </a: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3829853" y="8656009"/>
            <a:ext cx="2868396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4203691" y="8348232"/>
            <a:ext cx="2515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交流人口〇〇〇〇人増加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498697" y="7383446"/>
            <a:ext cx="2241211" cy="189666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cxnSpLocks/>
          </p:cNvCxnSpPr>
          <p:nvPr/>
        </p:nvCxnSpPr>
        <p:spPr>
          <a:xfrm flipH="1" flipV="1">
            <a:off x="3739908" y="9152743"/>
            <a:ext cx="673596" cy="127371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698249" y="8182575"/>
            <a:ext cx="4912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5">
                    <a:lumMod val="75000"/>
                  </a:schemeClr>
                </a:solidFill>
              </a:rPr>
              <a:t>交付金事業により整備した加工・販売施設等に係る売上高を入力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4893202" y="6483945"/>
            <a:ext cx="5503386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〇〇の製造・販売に係る機械・直売施設</a:t>
            </a:r>
            <a:endParaRPr lang="en-US" altLang="ja-JP" sz="1400" b="1" dirty="0"/>
          </a:p>
          <a:p>
            <a:pPr algn="ctr"/>
            <a:r>
              <a:rPr lang="ja-JP" altLang="en-US" sz="1400" b="1" dirty="0"/>
              <a:t>（</a:t>
            </a:r>
            <a:r>
              <a:rPr kumimoji="1" lang="ja-JP" altLang="en-US" sz="1400" b="1" dirty="0"/>
              <a:t>事業費：○○○○千円　交付金：○○○○千円）</a:t>
            </a: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</p:cNvCxnSpPr>
          <p:nvPr/>
        </p:nvCxnSpPr>
        <p:spPr>
          <a:xfrm flipH="1">
            <a:off x="3744640" y="6745555"/>
            <a:ext cx="1148562" cy="680714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ABD9069-C722-4F85-AA1B-C74C5A9EA19A}"/>
              </a:ext>
            </a:extLst>
          </p:cNvPr>
          <p:cNvSpPr txBox="1"/>
          <p:nvPr/>
        </p:nvSpPr>
        <p:spPr>
          <a:xfrm>
            <a:off x="87496" y="7685449"/>
            <a:ext cx="1600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5">
                    <a:lumMod val="75000"/>
                  </a:schemeClr>
                </a:solidFill>
              </a:rPr>
              <a:t>生産：緑系</a:t>
            </a:r>
            <a:endParaRPr kumimoji="1" lang="en-US" altLang="ja-JP" sz="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ja-JP" altLang="en-US" sz="1200" dirty="0">
                <a:solidFill>
                  <a:schemeClr val="accent5">
                    <a:lumMod val="75000"/>
                  </a:schemeClr>
                </a:solidFill>
              </a:rPr>
              <a:t>加工：青系</a:t>
            </a:r>
            <a:endParaRPr lang="en-US" altLang="ja-JP" sz="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accent5">
                    <a:lumMod val="75000"/>
                  </a:schemeClr>
                </a:solidFill>
              </a:rPr>
              <a:t>販売・サービス</a:t>
            </a:r>
            <a:endParaRPr kumimoji="1" lang="en-US" altLang="ja-JP" sz="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accent5">
                    <a:lumMod val="75000"/>
                  </a:schemeClr>
                </a:solidFill>
              </a:rPr>
              <a:t>：オレンジ系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317CAAD-EBCB-4565-93F0-9C05687FDF7F}"/>
              </a:ext>
            </a:extLst>
          </p:cNvPr>
          <p:cNvSpPr txBox="1"/>
          <p:nvPr/>
        </p:nvSpPr>
        <p:spPr>
          <a:xfrm>
            <a:off x="10546620" y="6085162"/>
            <a:ext cx="23628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5">
                    <a:lumMod val="75000"/>
                  </a:schemeClr>
                </a:solidFill>
              </a:rPr>
              <a:t>導入予定の機械、施設を記載</a:t>
            </a:r>
            <a:endParaRPr kumimoji="1" lang="en-US" altLang="ja-JP" sz="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ja-JP" altLang="en-US" sz="1100" dirty="0">
                <a:solidFill>
                  <a:schemeClr val="accent5">
                    <a:lumMod val="75000"/>
                  </a:schemeClr>
                </a:solidFill>
              </a:rPr>
              <a:t>（食肉加工機械、貯蔵施設、直売施設等、具体的に記載）</a:t>
            </a:r>
            <a:endParaRPr kumimoji="1" lang="ja-JP" altLang="en-US" sz="11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6057D2BD-6573-4397-A78F-326CD3C4DCC8}"/>
              </a:ext>
            </a:extLst>
          </p:cNvPr>
          <p:cNvCxnSpPr>
            <a:cxnSpLocks/>
          </p:cNvCxnSpPr>
          <p:nvPr/>
        </p:nvCxnSpPr>
        <p:spPr>
          <a:xfrm flipH="1">
            <a:off x="9229344" y="6242304"/>
            <a:ext cx="1317276" cy="287575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69531DC-4257-466B-9A5F-7383AB77F9B9}"/>
              </a:ext>
            </a:extLst>
          </p:cNvPr>
          <p:cNvSpPr txBox="1"/>
          <p:nvPr/>
        </p:nvSpPr>
        <p:spPr>
          <a:xfrm>
            <a:off x="4401156" y="9141614"/>
            <a:ext cx="177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5">
                    <a:lumMod val="75000"/>
                  </a:schemeClr>
                </a:solidFill>
              </a:rPr>
              <a:t>ハード部分を赤線で囲む</a:t>
            </a: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4D4CA656-CB6E-4124-82D7-28E501CCF244}"/>
              </a:ext>
            </a:extLst>
          </p:cNvPr>
          <p:cNvCxnSpPr>
            <a:cxnSpLocks/>
          </p:cNvCxnSpPr>
          <p:nvPr/>
        </p:nvCxnSpPr>
        <p:spPr>
          <a:xfrm flipH="1" flipV="1">
            <a:off x="6180850" y="8116973"/>
            <a:ext cx="538168" cy="115387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3B010D-327E-3A11-0EBE-6FF00C8D0C41}"/>
              </a:ext>
            </a:extLst>
          </p:cNvPr>
          <p:cNvSpPr txBox="1"/>
          <p:nvPr/>
        </p:nvSpPr>
        <p:spPr>
          <a:xfrm>
            <a:off x="5963184" y="57479"/>
            <a:ext cx="3575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取組内容を簡潔に記載する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70EA7AFC8281408A4F9DD1943F7325" ma:contentTypeVersion="14" ma:contentTypeDescription="新しいドキュメントを作成します。" ma:contentTypeScope="" ma:versionID="917b179b1224241ced4a1fef4dbb6553">
  <xsd:schema xmlns:xsd="http://www.w3.org/2001/XMLSchema" xmlns:xs="http://www.w3.org/2001/XMLSchema" xmlns:p="http://schemas.microsoft.com/office/2006/metadata/properties" xmlns:ns2="93ab396b-18b0-40d7-90cd-c3332612347d" xmlns:ns3="85ec59af-1a16-40a0-b163-384e34c79a5c" targetNamespace="http://schemas.microsoft.com/office/2006/metadata/properties" ma:root="true" ma:fieldsID="d305e2e744bc638e8d5349ddca54732f" ns2:_="" ns3:_="">
    <xsd:import namespace="93ab396b-18b0-40d7-90cd-c3332612347d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ab396b-18b0-40d7-90cd-c3332612347d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2872609-09d8-45fc-976e-aa44846e9e2c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93ab396b-18b0-40d7-90cd-c3332612347d" xsi:nil="true"/>
    <TaxCatchAll xmlns="85ec59af-1a16-40a0-b163-384e34c79a5c" xsi:nil="true"/>
    <lcf76f155ced4ddcb4097134ff3c332f xmlns="93ab396b-18b0-40d7-90cd-c333261234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AC8EE13-0474-41A6-9691-A495FE0AAD4D}"/>
</file>

<file path=customXml/itemProps2.xml><?xml version="1.0" encoding="utf-8"?>
<ds:datastoreItem xmlns:ds="http://schemas.openxmlformats.org/officeDocument/2006/customXml" ds:itemID="{EE0F5FAA-A77E-42CA-A97F-9B5D548B4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4C48E-33FD-43D7-97AF-2661C32BB88C}">
  <ds:schemaRefs>
    <ds:schemaRef ds:uri="http://schemas.microsoft.com/office/2006/metadata/properties"/>
    <ds:schemaRef ds:uri="http://schemas.microsoft.com/office/infopath/2007/PartnerControls"/>
    <ds:schemaRef ds:uri="93ab396b-18b0-40d7-90cd-c3332612347d"/>
    <ds:schemaRef ds:uri="85ec59af-1a16-40a0-b163-384e34c79a5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469</Words>
  <Application>Microsoft Office PowerPoint</Application>
  <PresentationFormat>A3 297x420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笠川重安</dc:creator>
  <cp:lastModifiedBy>牧野 恒平(MAKINO Kouhei)</cp:lastModifiedBy>
  <cp:revision>41</cp:revision>
  <cp:lastPrinted>2021-04-08T05:11:29Z</cp:lastPrinted>
  <dcterms:modified xsi:type="dcterms:W3CDTF">2024-01-19T02:32:23Z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0x0101009B70EA7AFC8281408A4F9DD1943F7325</vt:lpwstr>
  </property>
  <property fmtid="{D5CDD505-2E9C-101B-9397-08002B2CF9AE}" pid="3" name="MediaServiceImageTags">
    <vt:lpwstr/>
  </property>
</Properties>
</file>